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83" r:id="rId4"/>
    <p:sldId id="305" r:id="rId5"/>
    <p:sldId id="291" r:id="rId6"/>
    <p:sldId id="298" r:id="rId7"/>
    <p:sldId id="281" r:id="rId8"/>
    <p:sldId id="299" r:id="rId9"/>
    <p:sldId id="276" r:id="rId10"/>
    <p:sldId id="284" r:id="rId11"/>
    <p:sldId id="285" r:id="rId12"/>
    <p:sldId id="286" r:id="rId13"/>
    <p:sldId id="300" r:id="rId14"/>
    <p:sldId id="270" r:id="rId15"/>
    <p:sldId id="301" r:id="rId16"/>
    <p:sldId id="296" r:id="rId17"/>
    <p:sldId id="274" r:id="rId18"/>
    <p:sldId id="290" r:id="rId19"/>
    <p:sldId id="302" r:id="rId20"/>
    <p:sldId id="272" r:id="rId21"/>
    <p:sldId id="303" r:id="rId22"/>
    <p:sldId id="295" r:id="rId23"/>
    <p:sldId id="297" r:id="rId24"/>
    <p:sldId id="266" r:id="rId25"/>
    <p:sldId id="265" r:id="rId26"/>
    <p:sldId id="267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9388" autoAdjust="0"/>
  </p:normalViewPr>
  <p:slideViewPr>
    <p:cSldViewPr snapToGrid="0">
      <p:cViewPr varScale="1">
        <p:scale>
          <a:sx n="104" d="100"/>
          <a:sy n="104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2B442-4611-46F0-B405-D98559698A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9A69300-BF1B-4451-B851-002DAAD01501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dirty="0" smtClean="0"/>
            <a:t>Besturingsprocessen</a:t>
          </a:r>
          <a:endParaRPr lang="nl-NL" dirty="0"/>
        </a:p>
      </dgm:t>
    </dgm:pt>
    <dgm:pt modelId="{6D777E3F-ED9B-4217-B4EC-69C748C91CB4}" type="parTrans" cxnId="{4896929F-B525-4F83-91E8-AAFD75674CDF}">
      <dgm:prSet/>
      <dgm:spPr/>
      <dgm:t>
        <a:bodyPr/>
        <a:lstStyle/>
        <a:p>
          <a:endParaRPr lang="nl-NL"/>
        </a:p>
      </dgm:t>
    </dgm:pt>
    <dgm:pt modelId="{6653AE7B-4D4F-469B-A718-EEE5E4B0C3AB}" type="sibTrans" cxnId="{4896929F-B525-4F83-91E8-AAFD75674CDF}">
      <dgm:prSet/>
      <dgm:spPr/>
      <dgm:t>
        <a:bodyPr/>
        <a:lstStyle/>
        <a:p>
          <a:endParaRPr lang="nl-NL"/>
        </a:p>
      </dgm:t>
    </dgm:pt>
    <dgm:pt modelId="{40E507A6-B7A7-4B7C-9D9B-657C0CC4D0C8}">
      <dgm:prSet phldrT="[Tekst]"/>
      <dgm:spPr/>
      <dgm:t>
        <a:bodyPr/>
        <a:lstStyle/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dirty="0" smtClean="0"/>
            <a:t>Primaire processen</a:t>
          </a:r>
          <a:endParaRPr lang="nl-NL" dirty="0"/>
        </a:p>
      </dgm:t>
    </dgm:pt>
    <dgm:pt modelId="{2BA6C383-EBAA-442E-B4BE-546BE98AE05A}" type="parTrans" cxnId="{C5B4404E-7367-42FF-B1F0-6F30BE5140F7}">
      <dgm:prSet/>
      <dgm:spPr/>
      <dgm:t>
        <a:bodyPr/>
        <a:lstStyle/>
        <a:p>
          <a:endParaRPr lang="nl-NL"/>
        </a:p>
      </dgm:t>
    </dgm:pt>
    <dgm:pt modelId="{1F0F2A30-2507-4AC1-93EA-55A9A3526239}" type="sibTrans" cxnId="{C5B4404E-7367-42FF-B1F0-6F30BE5140F7}">
      <dgm:prSet/>
      <dgm:spPr/>
      <dgm:t>
        <a:bodyPr/>
        <a:lstStyle/>
        <a:p>
          <a:endParaRPr lang="nl-NL"/>
        </a:p>
      </dgm:t>
    </dgm:pt>
    <dgm:pt modelId="{78B345D7-3C2C-4569-A386-089E5765F555}">
      <dgm:prSet phldrT="[Tekst]"/>
      <dgm:spPr>
        <a:solidFill>
          <a:srgbClr val="E89E00"/>
        </a:solidFill>
      </dgm:spPr>
      <dgm:t>
        <a:bodyPr/>
        <a:lstStyle/>
        <a:p>
          <a:r>
            <a:rPr lang="nl-NL" dirty="0" smtClean="0"/>
            <a:t>Ondersteunende processen</a:t>
          </a:r>
          <a:endParaRPr lang="nl-NL" dirty="0"/>
        </a:p>
      </dgm:t>
    </dgm:pt>
    <dgm:pt modelId="{6D21F158-2DFE-4A13-9560-CE0AAAF8BAAB}" type="parTrans" cxnId="{81922E02-B119-41B6-BF3B-F188EDC4F390}">
      <dgm:prSet/>
      <dgm:spPr/>
      <dgm:t>
        <a:bodyPr/>
        <a:lstStyle/>
        <a:p>
          <a:endParaRPr lang="nl-NL"/>
        </a:p>
      </dgm:t>
    </dgm:pt>
    <dgm:pt modelId="{2D68CF7A-853A-4921-9A5F-7D2847158300}" type="sibTrans" cxnId="{81922E02-B119-41B6-BF3B-F188EDC4F390}">
      <dgm:prSet/>
      <dgm:spPr/>
      <dgm:t>
        <a:bodyPr/>
        <a:lstStyle/>
        <a:p>
          <a:endParaRPr lang="nl-NL"/>
        </a:p>
      </dgm:t>
    </dgm:pt>
    <dgm:pt modelId="{E9C41575-E825-4155-8D48-B62D8D9217DE}">
      <dgm:prSet phldrT="[Tekst]"/>
      <dgm:spPr>
        <a:solidFill>
          <a:srgbClr val="E89E00"/>
        </a:solidFill>
      </dgm:spPr>
      <dgm:t>
        <a:bodyPr/>
        <a:lstStyle/>
        <a:p>
          <a:endParaRPr lang="nl-NL" dirty="0"/>
        </a:p>
      </dgm:t>
    </dgm:pt>
    <dgm:pt modelId="{C3CA35F5-7D2E-45F3-86CB-BB88EC996635}" type="parTrans" cxnId="{79B0E29D-CEDC-4D31-BE6C-C4AC07A43120}">
      <dgm:prSet/>
      <dgm:spPr/>
      <dgm:t>
        <a:bodyPr/>
        <a:lstStyle/>
        <a:p>
          <a:endParaRPr lang="nl-NL"/>
        </a:p>
      </dgm:t>
    </dgm:pt>
    <dgm:pt modelId="{AA308FBE-2278-4DD2-879F-EAD2D5545E0C}" type="sibTrans" cxnId="{79B0E29D-CEDC-4D31-BE6C-C4AC07A43120}">
      <dgm:prSet/>
      <dgm:spPr/>
      <dgm:t>
        <a:bodyPr/>
        <a:lstStyle/>
        <a:p>
          <a:endParaRPr lang="nl-NL"/>
        </a:p>
      </dgm:t>
    </dgm:pt>
    <dgm:pt modelId="{10B7FF10-6C61-4A35-B80C-221298DA3307}" type="pres">
      <dgm:prSet presAssocID="{4B42B442-4611-46F0-B405-D98559698A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177157-6680-4248-A464-5CF4D0CE231C}" type="pres">
      <dgm:prSet presAssocID="{39A69300-BF1B-4451-B851-002DAAD01501}" presName="comp" presStyleCnt="0"/>
      <dgm:spPr/>
    </dgm:pt>
    <dgm:pt modelId="{5EB9989C-DEE4-48CC-A02E-0F43E9DC7DF2}" type="pres">
      <dgm:prSet presAssocID="{39A69300-BF1B-4451-B851-002DAAD01501}" presName="box" presStyleLbl="node1" presStyleIdx="0" presStyleCnt="3" custLinFactNeighborY="-24985"/>
      <dgm:spPr/>
      <dgm:t>
        <a:bodyPr/>
        <a:lstStyle/>
        <a:p>
          <a:endParaRPr lang="nl-NL"/>
        </a:p>
      </dgm:t>
    </dgm:pt>
    <dgm:pt modelId="{A900112E-0AAD-46D0-AF3F-668BCC85BF1B}" type="pres">
      <dgm:prSet presAssocID="{39A69300-BF1B-4451-B851-002DAAD0150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5D9D1C74-E80A-491F-AC57-22CAD952B300}" type="pres">
      <dgm:prSet presAssocID="{39A69300-BF1B-4451-B851-002DAAD015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609A07-8E2B-4701-8670-7C87841C7CB0}" type="pres">
      <dgm:prSet presAssocID="{6653AE7B-4D4F-469B-A718-EEE5E4B0C3AB}" presName="spacer" presStyleCnt="0"/>
      <dgm:spPr/>
    </dgm:pt>
    <dgm:pt modelId="{687F6C42-4C85-4503-B3BA-7C7102348B95}" type="pres">
      <dgm:prSet presAssocID="{40E507A6-B7A7-4B7C-9D9B-657C0CC4D0C8}" presName="comp" presStyleCnt="0"/>
      <dgm:spPr/>
    </dgm:pt>
    <dgm:pt modelId="{DBCE37C1-9C85-458A-A8A3-350667802CA3}" type="pres">
      <dgm:prSet presAssocID="{40E507A6-B7A7-4B7C-9D9B-657C0CC4D0C8}" presName="box" presStyleLbl="node1" presStyleIdx="1" presStyleCnt="3"/>
      <dgm:spPr/>
      <dgm:t>
        <a:bodyPr/>
        <a:lstStyle/>
        <a:p>
          <a:endParaRPr lang="nl-NL"/>
        </a:p>
      </dgm:t>
    </dgm:pt>
    <dgm:pt modelId="{F16CE7BA-FAF5-4345-B607-FE1A42DCA57C}" type="pres">
      <dgm:prSet presAssocID="{40E507A6-B7A7-4B7C-9D9B-657C0CC4D0C8}" presName="img" presStyleLbl="fgImgPlace1" presStyleIdx="1" presStyleCnt="3" custLinFactNeighborX="-13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53FBE3D3-44C2-4C22-A08A-82054751BEF2}" type="pres">
      <dgm:prSet presAssocID="{40E507A6-B7A7-4B7C-9D9B-657C0CC4D0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C5D1C1-9BBD-418F-AE4E-EE69C39933B1}" type="pres">
      <dgm:prSet presAssocID="{1F0F2A30-2507-4AC1-93EA-55A9A3526239}" presName="spacer" presStyleCnt="0"/>
      <dgm:spPr/>
    </dgm:pt>
    <dgm:pt modelId="{264B6995-3FF1-4D86-8030-93939B16A152}" type="pres">
      <dgm:prSet presAssocID="{78B345D7-3C2C-4569-A386-089E5765F555}" presName="comp" presStyleCnt="0"/>
      <dgm:spPr/>
    </dgm:pt>
    <dgm:pt modelId="{C89EACF4-C1DA-41FD-92A9-9BB8155F5070}" type="pres">
      <dgm:prSet presAssocID="{78B345D7-3C2C-4569-A386-089E5765F555}" presName="box" presStyleLbl="node1" presStyleIdx="2" presStyleCnt="3" custLinFactNeighborY="1678"/>
      <dgm:spPr/>
      <dgm:t>
        <a:bodyPr/>
        <a:lstStyle/>
        <a:p>
          <a:endParaRPr lang="nl-NL"/>
        </a:p>
      </dgm:t>
    </dgm:pt>
    <dgm:pt modelId="{78B6DE8D-05D3-43FE-AD4C-6B441A0EDB9B}" type="pres">
      <dgm:prSet presAssocID="{78B345D7-3C2C-4569-A386-089E5765F555}" presName="img" presStyleLbl="fgImgPlace1" presStyleIdx="2" presStyleCnt="3" custLinFactNeighborX="21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8F39065E-6ACD-4CD8-A4A8-5CE3CAA3B70D}" type="pres">
      <dgm:prSet presAssocID="{78B345D7-3C2C-4569-A386-089E5765F5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1922E02-B119-41B6-BF3B-F188EDC4F390}" srcId="{4B42B442-4611-46F0-B405-D98559698AA3}" destId="{78B345D7-3C2C-4569-A386-089E5765F555}" srcOrd="2" destOrd="0" parTransId="{6D21F158-2DFE-4A13-9560-CE0AAAF8BAAB}" sibTransId="{2D68CF7A-853A-4921-9A5F-7D2847158300}"/>
    <dgm:cxn modelId="{C5B4404E-7367-42FF-B1F0-6F30BE5140F7}" srcId="{4B42B442-4611-46F0-B405-D98559698AA3}" destId="{40E507A6-B7A7-4B7C-9D9B-657C0CC4D0C8}" srcOrd="1" destOrd="0" parTransId="{2BA6C383-EBAA-442E-B4BE-546BE98AE05A}" sibTransId="{1F0F2A30-2507-4AC1-93EA-55A9A3526239}"/>
    <dgm:cxn modelId="{C146E19B-39BF-44FC-ADCA-C2B1FEC08446}" type="presOf" srcId="{39A69300-BF1B-4451-B851-002DAAD01501}" destId="{5D9D1C74-E80A-491F-AC57-22CAD952B300}" srcOrd="1" destOrd="0" presId="urn:microsoft.com/office/officeart/2005/8/layout/vList4"/>
    <dgm:cxn modelId="{4E75611E-D598-4D2A-98B0-68517F0D1A27}" type="presOf" srcId="{39A69300-BF1B-4451-B851-002DAAD01501}" destId="{5EB9989C-DEE4-48CC-A02E-0F43E9DC7DF2}" srcOrd="0" destOrd="0" presId="urn:microsoft.com/office/officeart/2005/8/layout/vList4"/>
    <dgm:cxn modelId="{4896929F-B525-4F83-91E8-AAFD75674CDF}" srcId="{4B42B442-4611-46F0-B405-D98559698AA3}" destId="{39A69300-BF1B-4451-B851-002DAAD01501}" srcOrd="0" destOrd="0" parTransId="{6D777E3F-ED9B-4217-B4EC-69C748C91CB4}" sibTransId="{6653AE7B-4D4F-469B-A718-EEE5E4B0C3AB}"/>
    <dgm:cxn modelId="{21E8F503-586F-4F2B-9C6F-8B1A6831EF14}" type="presOf" srcId="{4B42B442-4611-46F0-B405-D98559698AA3}" destId="{10B7FF10-6C61-4A35-B80C-221298DA3307}" srcOrd="0" destOrd="0" presId="urn:microsoft.com/office/officeart/2005/8/layout/vList4"/>
    <dgm:cxn modelId="{79B0E29D-CEDC-4D31-BE6C-C4AC07A43120}" srcId="{78B345D7-3C2C-4569-A386-089E5765F555}" destId="{E9C41575-E825-4155-8D48-B62D8D9217DE}" srcOrd="0" destOrd="0" parTransId="{C3CA35F5-7D2E-45F3-86CB-BB88EC996635}" sibTransId="{AA308FBE-2278-4DD2-879F-EAD2D5545E0C}"/>
    <dgm:cxn modelId="{35E1142B-FF2F-4E02-A078-2B5467ED1ED9}" type="presOf" srcId="{40E507A6-B7A7-4B7C-9D9B-657C0CC4D0C8}" destId="{53FBE3D3-44C2-4C22-A08A-82054751BEF2}" srcOrd="1" destOrd="0" presId="urn:microsoft.com/office/officeart/2005/8/layout/vList4"/>
    <dgm:cxn modelId="{8FB84DD9-A9C5-4005-A628-B9B44C766DFE}" type="presOf" srcId="{E9C41575-E825-4155-8D48-B62D8D9217DE}" destId="{8F39065E-6ACD-4CD8-A4A8-5CE3CAA3B70D}" srcOrd="1" destOrd="1" presId="urn:microsoft.com/office/officeart/2005/8/layout/vList4"/>
    <dgm:cxn modelId="{7AA86669-92EF-44F4-A6C8-7446BA09F3A6}" type="presOf" srcId="{78B345D7-3C2C-4569-A386-089E5765F555}" destId="{8F39065E-6ACD-4CD8-A4A8-5CE3CAA3B70D}" srcOrd="1" destOrd="0" presId="urn:microsoft.com/office/officeart/2005/8/layout/vList4"/>
    <dgm:cxn modelId="{7F864334-0FFB-42A6-AABF-D85FD51CDA6C}" type="presOf" srcId="{E9C41575-E825-4155-8D48-B62D8D9217DE}" destId="{C89EACF4-C1DA-41FD-92A9-9BB8155F5070}" srcOrd="0" destOrd="1" presId="urn:microsoft.com/office/officeart/2005/8/layout/vList4"/>
    <dgm:cxn modelId="{D18A8BA0-FCAF-4D72-871C-204B74D37179}" type="presOf" srcId="{78B345D7-3C2C-4569-A386-089E5765F555}" destId="{C89EACF4-C1DA-41FD-92A9-9BB8155F5070}" srcOrd="0" destOrd="0" presId="urn:microsoft.com/office/officeart/2005/8/layout/vList4"/>
    <dgm:cxn modelId="{CEDCF764-7D4E-4DC9-A690-19FD4F0FCCC4}" type="presOf" srcId="{40E507A6-B7A7-4B7C-9D9B-657C0CC4D0C8}" destId="{DBCE37C1-9C85-458A-A8A3-350667802CA3}" srcOrd="0" destOrd="0" presId="urn:microsoft.com/office/officeart/2005/8/layout/vList4"/>
    <dgm:cxn modelId="{93B658BB-5D20-470A-BC28-253E4E1BCF34}" type="presParOf" srcId="{10B7FF10-6C61-4A35-B80C-221298DA3307}" destId="{16177157-6680-4248-A464-5CF4D0CE231C}" srcOrd="0" destOrd="0" presId="urn:microsoft.com/office/officeart/2005/8/layout/vList4"/>
    <dgm:cxn modelId="{F0185A90-A55D-4CEB-84C1-4EED6DAF4D4A}" type="presParOf" srcId="{16177157-6680-4248-A464-5CF4D0CE231C}" destId="{5EB9989C-DEE4-48CC-A02E-0F43E9DC7DF2}" srcOrd="0" destOrd="0" presId="urn:microsoft.com/office/officeart/2005/8/layout/vList4"/>
    <dgm:cxn modelId="{C633352B-1000-4189-BF58-8233305B5E7B}" type="presParOf" srcId="{16177157-6680-4248-A464-5CF4D0CE231C}" destId="{A900112E-0AAD-46D0-AF3F-668BCC85BF1B}" srcOrd="1" destOrd="0" presId="urn:microsoft.com/office/officeart/2005/8/layout/vList4"/>
    <dgm:cxn modelId="{87C8A497-2F91-4BA3-A16D-E6A20CEACEAF}" type="presParOf" srcId="{16177157-6680-4248-A464-5CF4D0CE231C}" destId="{5D9D1C74-E80A-491F-AC57-22CAD952B300}" srcOrd="2" destOrd="0" presId="urn:microsoft.com/office/officeart/2005/8/layout/vList4"/>
    <dgm:cxn modelId="{3076551E-9368-4A6B-B9C6-F9C40B26CA65}" type="presParOf" srcId="{10B7FF10-6C61-4A35-B80C-221298DA3307}" destId="{47609A07-8E2B-4701-8670-7C87841C7CB0}" srcOrd="1" destOrd="0" presId="urn:microsoft.com/office/officeart/2005/8/layout/vList4"/>
    <dgm:cxn modelId="{71925A27-43E9-4156-8123-57A3DB6521ED}" type="presParOf" srcId="{10B7FF10-6C61-4A35-B80C-221298DA3307}" destId="{687F6C42-4C85-4503-B3BA-7C7102348B95}" srcOrd="2" destOrd="0" presId="urn:microsoft.com/office/officeart/2005/8/layout/vList4"/>
    <dgm:cxn modelId="{1DAA5749-16C0-4A04-A2FC-07588E5DBB1F}" type="presParOf" srcId="{687F6C42-4C85-4503-B3BA-7C7102348B95}" destId="{DBCE37C1-9C85-458A-A8A3-350667802CA3}" srcOrd="0" destOrd="0" presId="urn:microsoft.com/office/officeart/2005/8/layout/vList4"/>
    <dgm:cxn modelId="{73C90F7B-70EB-4673-BA83-E63ED3706F5B}" type="presParOf" srcId="{687F6C42-4C85-4503-B3BA-7C7102348B95}" destId="{F16CE7BA-FAF5-4345-B607-FE1A42DCA57C}" srcOrd="1" destOrd="0" presId="urn:microsoft.com/office/officeart/2005/8/layout/vList4"/>
    <dgm:cxn modelId="{C65A8861-8894-4FDE-8492-C9FC8ED44EFB}" type="presParOf" srcId="{687F6C42-4C85-4503-B3BA-7C7102348B95}" destId="{53FBE3D3-44C2-4C22-A08A-82054751BEF2}" srcOrd="2" destOrd="0" presId="urn:microsoft.com/office/officeart/2005/8/layout/vList4"/>
    <dgm:cxn modelId="{58148A52-B48D-48F8-A8DA-A4644D588FEB}" type="presParOf" srcId="{10B7FF10-6C61-4A35-B80C-221298DA3307}" destId="{03C5D1C1-9BBD-418F-AE4E-EE69C39933B1}" srcOrd="3" destOrd="0" presId="urn:microsoft.com/office/officeart/2005/8/layout/vList4"/>
    <dgm:cxn modelId="{E1343BDA-D604-46B3-BD8E-D196F48D64DE}" type="presParOf" srcId="{10B7FF10-6C61-4A35-B80C-221298DA3307}" destId="{264B6995-3FF1-4D86-8030-93939B16A152}" srcOrd="4" destOrd="0" presId="urn:microsoft.com/office/officeart/2005/8/layout/vList4"/>
    <dgm:cxn modelId="{AA7CB05F-1588-424E-A46E-00A82FCFDFF9}" type="presParOf" srcId="{264B6995-3FF1-4D86-8030-93939B16A152}" destId="{C89EACF4-C1DA-41FD-92A9-9BB8155F5070}" srcOrd="0" destOrd="0" presId="urn:microsoft.com/office/officeart/2005/8/layout/vList4"/>
    <dgm:cxn modelId="{BB9CCE80-8D79-4D70-A969-2472D05B56AC}" type="presParOf" srcId="{264B6995-3FF1-4D86-8030-93939B16A152}" destId="{78B6DE8D-05D3-43FE-AD4C-6B441A0EDB9B}" srcOrd="1" destOrd="0" presId="urn:microsoft.com/office/officeart/2005/8/layout/vList4"/>
    <dgm:cxn modelId="{BCC2AE2A-85EC-433E-A575-E13024560E61}" type="presParOf" srcId="{264B6995-3FF1-4D86-8030-93939B16A152}" destId="{8F39065E-6ACD-4CD8-A4A8-5CE3CAA3B7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2B442-4611-46F0-B405-D98559698A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0B7FF10-6C61-4A35-B80C-221298DA3307}" type="pres">
      <dgm:prSet presAssocID="{4B42B442-4611-46F0-B405-D98559698A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21E8F503-586F-4F2B-9C6F-8B1A6831EF14}" type="presOf" srcId="{4B42B442-4611-46F0-B405-D98559698AA3}" destId="{10B7FF10-6C61-4A35-B80C-221298DA3307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989C-DEE4-48CC-A02E-0F43E9DC7DF2}">
      <dsp:nvSpPr>
        <dsp:cNvPr id="0" name=""/>
        <dsp:cNvSpPr/>
      </dsp:nvSpPr>
      <dsp:spPr>
        <a:xfrm>
          <a:off x="0" y="0"/>
          <a:ext cx="11796766" cy="162994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Besturingsprocessen</a:t>
          </a:r>
          <a:endParaRPr lang="nl-NL" sz="4400" kern="1200" dirty="0"/>
        </a:p>
      </dsp:txBody>
      <dsp:txXfrm>
        <a:off x="2522347" y="0"/>
        <a:ext cx="9274418" cy="1629941"/>
      </dsp:txXfrm>
    </dsp:sp>
    <dsp:sp modelId="{A900112E-0AAD-46D0-AF3F-668BCC85BF1B}">
      <dsp:nvSpPr>
        <dsp:cNvPr id="0" name=""/>
        <dsp:cNvSpPr/>
      </dsp:nvSpPr>
      <dsp:spPr>
        <a:xfrm>
          <a:off x="162994" y="162994"/>
          <a:ext cx="2359353" cy="13039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E37C1-9C85-458A-A8A3-350667802CA3}">
      <dsp:nvSpPr>
        <dsp:cNvPr id="0" name=""/>
        <dsp:cNvSpPr/>
      </dsp:nvSpPr>
      <dsp:spPr>
        <a:xfrm>
          <a:off x="0" y="1792935"/>
          <a:ext cx="11796766" cy="1629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Primaire processen</a:t>
          </a:r>
          <a:endParaRPr lang="nl-NL" sz="4400" kern="1200" dirty="0"/>
        </a:p>
      </dsp:txBody>
      <dsp:txXfrm>
        <a:off x="2522347" y="1792935"/>
        <a:ext cx="9274418" cy="1629941"/>
      </dsp:txXfrm>
    </dsp:sp>
    <dsp:sp modelId="{F16CE7BA-FAF5-4345-B607-FE1A42DCA57C}">
      <dsp:nvSpPr>
        <dsp:cNvPr id="0" name=""/>
        <dsp:cNvSpPr/>
      </dsp:nvSpPr>
      <dsp:spPr>
        <a:xfrm>
          <a:off x="132251" y="1955929"/>
          <a:ext cx="2359353" cy="13039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ACF4-C1DA-41FD-92A9-9BB8155F5070}">
      <dsp:nvSpPr>
        <dsp:cNvPr id="0" name=""/>
        <dsp:cNvSpPr/>
      </dsp:nvSpPr>
      <dsp:spPr>
        <a:xfrm>
          <a:off x="0" y="3585870"/>
          <a:ext cx="11796766" cy="1629941"/>
        </a:xfrm>
        <a:prstGeom prst="roundRect">
          <a:avLst>
            <a:gd name="adj" fmla="val 10000"/>
          </a:avLst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Ondersteunende processen</a:t>
          </a:r>
          <a:endParaRPr lang="nl-NL" sz="4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400" kern="1200" dirty="0"/>
        </a:p>
      </dsp:txBody>
      <dsp:txXfrm>
        <a:off x="2522347" y="3585870"/>
        <a:ext cx="9274418" cy="1629941"/>
      </dsp:txXfrm>
    </dsp:sp>
    <dsp:sp modelId="{78B6DE8D-05D3-43FE-AD4C-6B441A0EDB9B}">
      <dsp:nvSpPr>
        <dsp:cNvPr id="0" name=""/>
        <dsp:cNvSpPr/>
      </dsp:nvSpPr>
      <dsp:spPr>
        <a:xfrm>
          <a:off x="214215" y="3748864"/>
          <a:ext cx="2359353" cy="13039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76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2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04ABB-4061-0146-9687-CB3D917A7CF6}" type="slidenum">
              <a:rPr lang="nl-NL" altLang="nl-NL">
                <a:latin typeface="Univers 45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>
              <a:latin typeface="Univers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7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93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522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048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091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718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80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154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22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605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60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74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07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49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23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52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15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39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9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6EB6F27-8BDD-48A7-B771-6C650A0F08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A3BE48CF-14CD-47E7-8672-0A3C0C3095E7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8F41CCB-5579-479A-B2CF-2DCCE91E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F9B331D-0F44-42FA-B3E2-72C827DFAA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405CFC7-287A-4F85-B739-14C0DC26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46837FC-322B-4431-BAEF-8B98F0DA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56DDD99D-28CF-4E96-8177-8C2D64005627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4048E31-8B8C-47E4-9DAD-82F3B342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707E6F6F-2FDF-41A7-B8B0-080456877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1DC1D80A-158F-4463-8D53-C557D98E5530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D59559D-4DC2-405A-B930-170251AB1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09F06CC4-46F9-4647-9838-B762BA416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7211F215-82A0-41C6-A732-12DBD8A6D30B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AFE56023-4AE2-4C32-A116-765DC2DB5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afbeelding 57">
            <a:extLst>
              <a:ext uri="{FF2B5EF4-FFF2-40B4-BE49-F238E27FC236}">
                <a16:creationId xmlns:a16="http://schemas.microsoft.com/office/drawing/2014/main" id="{4F584E51-758C-4BD4-9DFB-B5E1885C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custGeom>
            <a:avLst/>
            <a:gdLst>
              <a:gd name="connsiteX0" fmla="*/ 0 w 12192000"/>
              <a:gd name="connsiteY0" fmla="*/ 0 h 6254262"/>
              <a:gd name="connsiteX1" fmla="*/ 4320381 w 12192000"/>
              <a:gd name="connsiteY1" fmla="*/ 0 h 6254262"/>
              <a:gd name="connsiteX2" fmla="*/ 4320381 w 12192000"/>
              <a:gd name="connsiteY2" fmla="*/ 45325 h 6254262"/>
              <a:gd name="connsiteX3" fmla="*/ 4662977 w 12192000"/>
              <a:gd name="connsiteY3" fmla="*/ 388450 h 6254262"/>
              <a:gd name="connsiteX4" fmla="*/ 7535373 w 12192000"/>
              <a:gd name="connsiteY4" fmla="*/ 388450 h 6254262"/>
              <a:gd name="connsiteX5" fmla="*/ 7877969 w 12192000"/>
              <a:gd name="connsiteY5" fmla="*/ 45325 h 6254262"/>
              <a:gd name="connsiteX6" fmla="*/ 7877969 w 12192000"/>
              <a:gd name="connsiteY6" fmla="*/ 0 h 6254262"/>
              <a:gd name="connsiteX7" fmla="*/ 12192000 w 12192000"/>
              <a:gd name="connsiteY7" fmla="*/ 0 h 6254262"/>
              <a:gd name="connsiteX8" fmla="*/ 12192000 w 12192000"/>
              <a:gd name="connsiteY8" fmla="*/ 6254262 h 6254262"/>
              <a:gd name="connsiteX9" fmla="*/ 0 w 12192000"/>
              <a:gd name="connsiteY9" fmla="*/ 6254262 h 62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254262">
                <a:moveTo>
                  <a:pt x="0" y="0"/>
                </a:moveTo>
                <a:lnTo>
                  <a:pt x="4320381" y="0"/>
                </a:lnTo>
                <a:lnTo>
                  <a:pt x="4320381" y="45325"/>
                </a:lnTo>
                <a:cubicBezTo>
                  <a:pt x="4320381" y="234797"/>
                  <a:pt x="4473713" y="388450"/>
                  <a:pt x="4662977" y="388450"/>
                </a:cubicBezTo>
                <a:lnTo>
                  <a:pt x="7535373" y="388450"/>
                </a:lnTo>
                <a:cubicBezTo>
                  <a:pt x="7724637" y="388450"/>
                  <a:pt x="7877969" y="234797"/>
                  <a:pt x="7877969" y="45325"/>
                </a:cubicBezTo>
                <a:lnTo>
                  <a:pt x="7877969" y="0"/>
                </a:lnTo>
                <a:lnTo>
                  <a:pt x="12192000" y="0"/>
                </a:lnTo>
                <a:lnTo>
                  <a:pt x="12192000" y="6254262"/>
                </a:lnTo>
                <a:lnTo>
                  <a:pt x="0" y="62542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7D810CC-D12D-42C3-B7D9-35C135FD3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13238" y="0"/>
            <a:ext cx="3562350" cy="992188"/>
            <a:chOff x="2717" y="0"/>
            <a:chExt cx="2244" cy="62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37CA9E-E612-4AA1-9570-829E345C9A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717" y="0"/>
              <a:ext cx="224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DD742B-8E4A-4257-B04A-3C54C15AF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" y="4"/>
              <a:ext cx="2241" cy="617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1414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0 h 10000"/>
                <a:gd name="connsiteX6" fmla="*/ 0 w 10000"/>
                <a:gd name="connsiteY6" fmla="*/ 1414 h 10000"/>
                <a:gd name="connsiteX0" fmla="*/ 0 w 10000"/>
                <a:gd name="connsiteY0" fmla="*/ 0 h 8586"/>
                <a:gd name="connsiteX1" fmla="*/ 0 w 10000"/>
                <a:gd name="connsiteY1" fmla="*/ 5633 h 8586"/>
                <a:gd name="connsiteX2" fmla="*/ 963 w 10000"/>
                <a:gd name="connsiteY2" fmla="*/ 8586 h 8586"/>
                <a:gd name="connsiteX3" fmla="*/ 9037 w 10000"/>
                <a:gd name="connsiteY3" fmla="*/ 8586 h 8586"/>
                <a:gd name="connsiteX4" fmla="*/ 10000 w 10000"/>
                <a:gd name="connsiteY4" fmla="*/ 5633 h 8586"/>
                <a:gd name="connsiteX5" fmla="*/ 10000 w 10000"/>
                <a:gd name="connsiteY5" fmla="*/ 158 h 8586"/>
                <a:gd name="connsiteX6" fmla="*/ 0 w 10000"/>
                <a:gd name="connsiteY6" fmla="*/ 0 h 8586"/>
                <a:gd name="connsiteX0" fmla="*/ 0 w 10000"/>
                <a:gd name="connsiteY0" fmla="*/ 0 h 9817"/>
                <a:gd name="connsiteX1" fmla="*/ 0 w 10000"/>
                <a:gd name="connsiteY1" fmla="*/ 6378 h 9817"/>
                <a:gd name="connsiteX2" fmla="*/ 963 w 10000"/>
                <a:gd name="connsiteY2" fmla="*/ 9817 h 9817"/>
                <a:gd name="connsiteX3" fmla="*/ 9037 w 10000"/>
                <a:gd name="connsiteY3" fmla="*/ 9817 h 9817"/>
                <a:gd name="connsiteX4" fmla="*/ 10000 w 10000"/>
                <a:gd name="connsiteY4" fmla="*/ 6378 h 9817"/>
                <a:gd name="connsiteX5" fmla="*/ 10000 w 10000"/>
                <a:gd name="connsiteY5" fmla="*/ 1 h 9817"/>
                <a:gd name="connsiteX6" fmla="*/ 0 w 10000"/>
                <a:gd name="connsiteY6" fmla="*/ 0 h 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817">
                  <a:moveTo>
                    <a:pt x="0" y="0"/>
                  </a:moveTo>
                  <a:lnTo>
                    <a:pt x="0" y="6378"/>
                  </a:lnTo>
                  <a:cubicBezTo>
                    <a:pt x="0" y="8277"/>
                    <a:pt x="431" y="9817"/>
                    <a:pt x="963" y="9817"/>
                  </a:cubicBezTo>
                  <a:lnTo>
                    <a:pt x="9037" y="9817"/>
                  </a:lnTo>
                  <a:cubicBezTo>
                    <a:pt x="9569" y="9817"/>
                    <a:pt x="10000" y="8277"/>
                    <a:pt x="10000" y="6378"/>
                  </a:cubicBezTo>
                  <a:lnTo>
                    <a:pt x="1000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A86875-3115-4A25-9198-5BAE91ED94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2" y="250"/>
              <a:ext cx="101" cy="132"/>
            </a:xfrm>
            <a:custGeom>
              <a:avLst/>
              <a:gdLst>
                <a:gd name="T0" fmla="*/ 352 w 423"/>
                <a:gd name="T1" fmla="*/ 278 h 547"/>
                <a:gd name="T2" fmla="*/ 70 w 423"/>
                <a:gd name="T3" fmla="*/ 278 h 547"/>
                <a:gd name="T4" fmla="*/ 70 w 423"/>
                <a:gd name="T5" fmla="*/ 207 h 547"/>
                <a:gd name="T6" fmla="*/ 211 w 423"/>
                <a:gd name="T7" fmla="*/ 71 h 547"/>
                <a:gd name="T8" fmla="*/ 352 w 423"/>
                <a:gd name="T9" fmla="*/ 207 h 547"/>
                <a:gd name="T10" fmla="*/ 352 w 423"/>
                <a:gd name="T11" fmla="*/ 278 h 547"/>
                <a:gd name="T12" fmla="*/ 211 w 423"/>
                <a:gd name="T13" fmla="*/ 0 h 547"/>
                <a:gd name="T14" fmla="*/ 0 w 423"/>
                <a:gd name="T15" fmla="*/ 207 h 547"/>
                <a:gd name="T16" fmla="*/ 0 w 423"/>
                <a:gd name="T17" fmla="*/ 525 h 547"/>
                <a:gd name="T18" fmla="*/ 22 w 423"/>
                <a:gd name="T19" fmla="*/ 547 h 547"/>
                <a:gd name="T20" fmla="*/ 48 w 423"/>
                <a:gd name="T21" fmla="*/ 547 h 547"/>
                <a:gd name="T22" fmla="*/ 70 w 423"/>
                <a:gd name="T23" fmla="*/ 525 h 547"/>
                <a:gd name="T24" fmla="*/ 70 w 423"/>
                <a:gd name="T25" fmla="*/ 355 h 547"/>
                <a:gd name="T26" fmla="*/ 352 w 423"/>
                <a:gd name="T27" fmla="*/ 355 h 547"/>
                <a:gd name="T28" fmla="*/ 352 w 423"/>
                <a:gd name="T29" fmla="*/ 525 h 547"/>
                <a:gd name="T30" fmla="*/ 374 w 423"/>
                <a:gd name="T31" fmla="*/ 547 h 547"/>
                <a:gd name="T32" fmla="*/ 401 w 423"/>
                <a:gd name="T33" fmla="*/ 547 h 547"/>
                <a:gd name="T34" fmla="*/ 423 w 423"/>
                <a:gd name="T35" fmla="*/ 525 h 547"/>
                <a:gd name="T36" fmla="*/ 423 w 423"/>
                <a:gd name="T37" fmla="*/ 207 h 547"/>
                <a:gd name="T38" fmla="*/ 211 w 423"/>
                <a:gd name="T3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547">
                  <a:moveTo>
                    <a:pt x="352" y="278"/>
                  </a:moveTo>
                  <a:lnTo>
                    <a:pt x="70" y="278"/>
                  </a:lnTo>
                  <a:lnTo>
                    <a:pt x="70" y="207"/>
                  </a:lnTo>
                  <a:cubicBezTo>
                    <a:pt x="70" y="126"/>
                    <a:pt x="127" y="71"/>
                    <a:pt x="211" y="71"/>
                  </a:cubicBezTo>
                  <a:cubicBezTo>
                    <a:pt x="297" y="71"/>
                    <a:pt x="352" y="124"/>
                    <a:pt x="352" y="207"/>
                  </a:cubicBezTo>
                  <a:lnTo>
                    <a:pt x="352" y="278"/>
                  </a:lnTo>
                  <a:close/>
                  <a:moveTo>
                    <a:pt x="211" y="0"/>
                  </a:moveTo>
                  <a:cubicBezTo>
                    <a:pt x="89" y="0"/>
                    <a:pt x="0" y="87"/>
                    <a:pt x="0" y="207"/>
                  </a:cubicBezTo>
                  <a:lnTo>
                    <a:pt x="0" y="525"/>
                  </a:lnTo>
                  <a:cubicBezTo>
                    <a:pt x="0" y="537"/>
                    <a:pt x="10" y="547"/>
                    <a:pt x="22" y="547"/>
                  </a:cubicBezTo>
                  <a:lnTo>
                    <a:pt x="48" y="547"/>
                  </a:lnTo>
                  <a:cubicBezTo>
                    <a:pt x="60" y="547"/>
                    <a:pt x="70" y="537"/>
                    <a:pt x="70" y="525"/>
                  </a:cubicBezTo>
                  <a:lnTo>
                    <a:pt x="70" y="355"/>
                  </a:lnTo>
                  <a:lnTo>
                    <a:pt x="352" y="355"/>
                  </a:lnTo>
                  <a:lnTo>
                    <a:pt x="352" y="525"/>
                  </a:lnTo>
                  <a:cubicBezTo>
                    <a:pt x="352" y="537"/>
                    <a:pt x="362" y="547"/>
                    <a:pt x="374" y="547"/>
                  </a:cubicBezTo>
                  <a:lnTo>
                    <a:pt x="401" y="547"/>
                  </a:lnTo>
                  <a:cubicBezTo>
                    <a:pt x="413" y="547"/>
                    <a:pt x="423" y="537"/>
                    <a:pt x="423" y="525"/>
                  </a:cubicBezTo>
                  <a:lnTo>
                    <a:pt x="423" y="207"/>
                  </a:lnTo>
                  <a:cubicBezTo>
                    <a:pt x="423" y="85"/>
                    <a:pt x="336" y="0"/>
                    <a:pt x="21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87FBA4-5998-49A5-B5AC-CC801193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3" y="281"/>
              <a:ext cx="138" cy="101"/>
            </a:xfrm>
            <a:custGeom>
              <a:avLst/>
              <a:gdLst>
                <a:gd name="T0" fmla="*/ 413 w 575"/>
                <a:gd name="T1" fmla="*/ 0 h 420"/>
                <a:gd name="T2" fmla="*/ 287 w 575"/>
                <a:gd name="T3" fmla="*/ 59 h 420"/>
                <a:gd name="T4" fmla="*/ 161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1 w 575"/>
                <a:gd name="T19" fmla="*/ 71 h 420"/>
                <a:gd name="T20" fmla="*/ 252 w 575"/>
                <a:gd name="T21" fmla="*/ 161 h 420"/>
                <a:gd name="T22" fmla="*/ 252 w 575"/>
                <a:gd name="T23" fmla="*/ 398 h 420"/>
                <a:gd name="T24" fmla="*/ 274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3 w 575"/>
                <a:gd name="T33" fmla="*/ 71 h 420"/>
                <a:gd name="T34" fmla="*/ 504 w 575"/>
                <a:gd name="T35" fmla="*/ 161 h 420"/>
                <a:gd name="T36" fmla="*/ 504 w 575"/>
                <a:gd name="T37" fmla="*/ 398 h 420"/>
                <a:gd name="T38" fmla="*/ 526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3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3" y="0"/>
                  </a:moveTo>
                  <a:cubicBezTo>
                    <a:pt x="361" y="0"/>
                    <a:pt x="316" y="22"/>
                    <a:pt x="287" y="59"/>
                  </a:cubicBezTo>
                  <a:cubicBezTo>
                    <a:pt x="258" y="22"/>
                    <a:pt x="213" y="0"/>
                    <a:pt x="161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1" y="71"/>
                  </a:cubicBezTo>
                  <a:cubicBezTo>
                    <a:pt x="215" y="71"/>
                    <a:pt x="252" y="108"/>
                    <a:pt x="252" y="161"/>
                  </a:cubicBezTo>
                  <a:lnTo>
                    <a:pt x="252" y="398"/>
                  </a:lnTo>
                  <a:cubicBezTo>
                    <a:pt x="252" y="410"/>
                    <a:pt x="262" y="420"/>
                    <a:pt x="274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3" y="71"/>
                  </a:cubicBezTo>
                  <a:cubicBezTo>
                    <a:pt x="467" y="71"/>
                    <a:pt x="504" y="108"/>
                    <a:pt x="504" y="161"/>
                  </a:cubicBezTo>
                  <a:lnTo>
                    <a:pt x="504" y="398"/>
                  </a:lnTo>
                  <a:cubicBezTo>
                    <a:pt x="504" y="410"/>
                    <a:pt x="514" y="420"/>
                    <a:pt x="526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3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FDDB77F-3797-43DA-9397-1C8044A4A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281"/>
              <a:ext cx="87" cy="102"/>
            </a:xfrm>
            <a:custGeom>
              <a:avLst/>
              <a:gdLst>
                <a:gd name="T0" fmla="*/ 192 w 362"/>
                <a:gd name="T1" fmla="*/ 167 h 428"/>
                <a:gd name="T2" fmla="*/ 91 w 362"/>
                <a:gd name="T3" fmla="*/ 121 h 428"/>
                <a:gd name="T4" fmla="*/ 102 w 362"/>
                <a:gd name="T5" fmla="*/ 94 h 428"/>
                <a:gd name="T6" fmla="*/ 181 w 362"/>
                <a:gd name="T7" fmla="*/ 69 h 428"/>
                <a:gd name="T8" fmla="*/ 283 w 362"/>
                <a:gd name="T9" fmla="*/ 131 h 428"/>
                <a:gd name="T10" fmla="*/ 304 w 362"/>
                <a:gd name="T11" fmla="*/ 146 h 428"/>
                <a:gd name="T12" fmla="*/ 331 w 362"/>
                <a:gd name="T13" fmla="*/ 146 h 428"/>
                <a:gd name="T14" fmla="*/ 348 w 362"/>
                <a:gd name="T15" fmla="*/ 138 h 428"/>
                <a:gd name="T16" fmla="*/ 352 w 362"/>
                <a:gd name="T17" fmla="*/ 119 h 428"/>
                <a:gd name="T18" fmla="*/ 181 w 362"/>
                <a:gd name="T19" fmla="*/ 0 h 428"/>
                <a:gd name="T20" fmla="*/ 20 w 362"/>
                <a:gd name="T21" fmla="*/ 122 h 428"/>
                <a:gd name="T22" fmla="*/ 182 w 362"/>
                <a:gd name="T23" fmla="*/ 236 h 428"/>
                <a:gd name="T24" fmla="*/ 290 w 362"/>
                <a:gd name="T25" fmla="*/ 296 h 428"/>
                <a:gd name="T26" fmla="*/ 279 w 362"/>
                <a:gd name="T27" fmla="*/ 330 h 428"/>
                <a:gd name="T28" fmla="*/ 192 w 362"/>
                <a:gd name="T29" fmla="*/ 360 h 428"/>
                <a:gd name="T30" fmla="*/ 70 w 362"/>
                <a:gd name="T31" fmla="*/ 286 h 428"/>
                <a:gd name="T32" fmla="*/ 49 w 362"/>
                <a:gd name="T33" fmla="*/ 269 h 428"/>
                <a:gd name="T34" fmla="*/ 23 w 362"/>
                <a:gd name="T35" fmla="*/ 269 h 428"/>
                <a:gd name="T36" fmla="*/ 6 w 362"/>
                <a:gd name="T37" fmla="*/ 277 h 428"/>
                <a:gd name="T38" fmla="*/ 1 w 362"/>
                <a:gd name="T39" fmla="*/ 295 h 428"/>
                <a:gd name="T40" fmla="*/ 193 w 362"/>
                <a:gd name="T41" fmla="*/ 428 h 428"/>
                <a:gd name="T42" fmla="*/ 330 w 362"/>
                <a:gd name="T43" fmla="*/ 379 h 428"/>
                <a:gd name="T44" fmla="*/ 361 w 362"/>
                <a:gd name="T45" fmla="*/ 293 h 428"/>
                <a:gd name="T46" fmla="*/ 361 w 362"/>
                <a:gd name="T47" fmla="*/ 293 h 428"/>
                <a:gd name="T48" fmla="*/ 192 w 362"/>
                <a:gd name="T49" fmla="*/ 16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2" h="428">
                  <a:moveTo>
                    <a:pt x="192" y="167"/>
                  </a:moveTo>
                  <a:cubicBezTo>
                    <a:pt x="107" y="155"/>
                    <a:pt x="91" y="142"/>
                    <a:pt x="91" y="121"/>
                  </a:cubicBezTo>
                  <a:cubicBezTo>
                    <a:pt x="91" y="111"/>
                    <a:pt x="95" y="102"/>
                    <a:pt x="102" y="94"/>
                  </a:cubicBezTo>
                  <a:cubicBezTo>
                    <a:pt x="118" y="78"/>
                    <a:pt x="148" y="69"/>
                    <a:pt x="181" y="69"/>
                  </a:cubicBezTo>
                  <a:cubicBezTo>
                    <a:pt x="219" y="69"/>
                    <a:pt x="267" y="80"/>
                    <a:pt x="283" y="131"/>
                  </a:cubicBezTo>
                  <a:cubicBezTo>
                    <a:pt x="286" y="140"/>
                    <a:pt x="294" y="146"/>
                    <a:pt x="304" y="146"/>
                  </a:cubicBezTo>
                  <a:lnTo>
                    <a:pt x="331" y="146"/>
                  </a:lnTo>
                  <a:cubicBezTo>
                    <a:pt x="338" y="146"/>
                    <a:pt x="344" y="143"/>
                    <a:pt x="348" y="138"/>
                  </a:cubicBezTo>
                  <a:cubicBezTo>
                    <a:pt x="352" y="133"/>
                    <a:pt x="354" y="126"/>
                    <a:pt x="352" y="119"/>
                  </a:cubicBezTo>
                  <a:cubicBezTo>
                    <a:pt x="334" y="44"/>
                    <a:pt x="272" y="0"/>
                    <a:pt x="181" y="0"/>
                  </a:cubicBezTo>
                  <a:cubicBezTo>
                    <a:pt x="75" y="0"/>
                    <a:pt x="20" y="61"/>
                    <a:pt x="20" y="122"/>
                  </a:cubicBezTo>
                  <a:cubicBezTo>
                    <a:pt x="22" y="213"/>
                    <a:pt x="117" y="226"/>
                    <a:pt x="182" y="236"/>
                  </a:cubicBezTo>
                  <a:cubicBezTo>
                    <a:pt x="281" y="250"/>
                    <a:pt x="290" y="274"/>
                    <a:pt x="290" y="296"/>
                  </a:cubicBezTo>
                  <a:cubicBezTo>
                    <a:pt x="291" y="309"/>
                    <a:pt x="287" y="321"/>
                    <a:pt x="279" y="330"/>
                  </a:cubicBezTo>
                  <a:cubicBezTo>
                    <a:pt x="261" y="348"/>
                    <a:pt x="228" y="360"/>
                    <a:pt x="192" y="360"/>
                  </a:cubicBezTo>
                  <a:cubicBezTo>
                    <a:pt x="153" y="360"/>
                    <a:pt x="84" y="350"/>
                    <a:pt x="70" y="286"/>
                  </a:cubicBezTo>
                  <a:cubicBezTo>
                    <a:pt x="68" y="276"/>
                    <a:pt x="59" y="269"/>
                    <a:pt x="49" y="269"/>
                  </a:cubicBezTo>
                  <a:lnTo>
                    <a:pt x="23" y="269"/>
                  </a:lnTo>
                  <a:cubicBezTo>
                    <a:pt x="16" y="269"/>
                    <a:pt x="10" y="272"/>
                    <a:pt x="6" y="277"/>
                  </a:cubicBezTo>
                  <a:cubicBezTo>
                    <a:pt x="2" y="282"/>
                    <a:pt x="0" y="288"/>
                    <a:pt x="1" y="295"/>
                  </a:cubicBezTo>
                  <a:cubicBezTo>
                    <a:pt x="15" y="378"/>
                    <a:pt x="86" y="428"/>
                    <a:pt x="193" y="428"/>
                  </a:cubicBezTo>
                  <a:cubicBezTo>
                    <a:pt x="250" y="428"/>
                    <a:pt x="299" y="411"/>
                    <a:pt x="330" y="379"/>
                  </a:cubicBezTo>
                  <a:cubicBezTo>
                    <a:pt x="351" y="357"/>
                    <a:pt x="362" y="326"/>
                    <a:pt x="361" y="293"/>
                  </a:cubicBezTo>
                  <a:cubicBezTo>
                    <a:pt x="361" y="293"/>
                    <a:pt x="361" y="293"/>
                    <a:pt x="361" y="293"/>
                  </a:cubicBezTo>
                  <a:cubicBezTo>
                    <a:pt x="356" y="191"/>
                    <a:pt x="246" y="175"/>
                    <a:pt x="192" y="16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A9B607-DF78-4B49-8082-91AEB8B8B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1" y="264"/>
              <a:ext cx="53" cy="118"/>
            </a:xfrm>
            <a:custGeom>
              <a:avLst/>
              <a:gdLst>
                <a:gd name="T0" fmla="*/ 197 w 219"/>
                <a:gd name="T1" fmla="*/ 148 h 489"/>
                <a:gd name="T2" fmla="*/ 219 w 219"/>
                <a:gd name="T3" fmla="*/ 127 h 489"/>
                <a:gd name="T4" fmla="*/ 219 w 219"/>
                <a:gd name="T5" fmla="*/ 100 h 489"/>
                <a:gd name="T6" fmla="*/ 197 w 219"/>
                <a:gd name="T7" fmla="*/ 78 h 489"/>
                <a:gd name="T8" fmla="*/ 120 w 219"/>
                <a:gd name="T9" fmla="*/ 78 h 489"/>
                <a:gd name="T10" fmla="*/ 120 w 219"/>
                <a:gd name="T11" fmla="*/ 22 h 489"/>
                <a:gd name="T12" fmla="*/ 98 w 219"/>
                <a:gd name="T13" fmla="*/ 0 h 489"/>
                <a:gd name="T14" fmla="*/ 72 w 219"/>
                <a:gd name="T15" fmla="*/ 0 h 489"/>
                <a:gd name="T16" fmla="*/ 50 w 219"/>
                <a:gd name="T17" fmla="*/ 22 h 489"/>
                <a:gd name="T18" fmla="*/ 50 w 219"/>
                <a:gd name="T19" fmla="*/ 78 h 489"/>
                <a:gd name="T20" fmla="*/ 22 w 219"/>
                <a:gd name="T21" fmla="*/ 78 h 489"/>
                <a:gd name="T22" fmla="*/ 0 w 219"/>
                <a:gd name="T23" fmla="*/ 100 h 489"/>
                <a:gd name="T24" fmla="*/ 0 w 219"/>
                <a:gd name="T25" fmla="*/ 127 h 489"/>
                <a:gd name="T26" fmla="*/ 22 w 219"/>
                <a:gd name="T27" fmla="*/ 148 h 489"/>
                <a:gd name="T28" fmla="*/ 50 w 219"/>
                <a:gd name="T29" fmla="*/ 148 h 489"/>
                <a:gd name="T30" fmla="*/ 50 w 219"/>
                <a:gd name="T31" fmla="*/ 340 h 489"/>
                <a:gd name="T32" fmla="*/ 94 w 219"/>
                <a:gd name="T33" fmla="*/ 457 h 489"/>
                <a:gd name="T34" fmla="*/ 183 w 219"/>
                <a:gd name="T35" fmla="*/ 489 h 489"/>
                <a:gd name="T36" fmla="*/ 199 w 219"/>
                <a:gd name="T37" fmla="*/ 489 h 489"/>
                <a:gd name="T38" fmla="*/ 219 w 219"/>
                <a:gd name="T39" fmla="*/ 467 h 489"/>
                <a:gd name="T40" fmla="*/ 219 w 219"/>
                <a:gd name="T41" fmla="*/ 443 h 489"/>
                <a:gd name="T42" fmla="*/ 212 w 219"/>
                <a:gd name="T43" fmla="*/ 427 h 489"/>
                <a:gd name="T44" fmla="*/ 196 w 219"/>
                <a:gd name="T45" fmla="*/ 421 h 489"/>
                <a:gd name="T46" fmla="*/ 141 w 219"/>
                <a:gd name="T47" fmla="*/ 404 h 489"/>
                <a:gd name="T48" fmla="*/ 120 w 219"/>
                <a:gd name="T49" fmla="*/ 340 h 489"/>
                <a:gd name="T50" fmla="*/ 120 w 219"/>
                <a:gd name="T51" fmla="*/ 148 h 489"/>
                <a:gd name="T52" fmla="*/ 197 w 219"/>
                <a:gd name="T53" fmla="*/ 14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489">
                  <a:moveTo>
                    <a:pt x="197" y="148"/>
                  </a:moveTo>
                  <a:cubicBezTo>
                    <a:pt x="209" y="148"/>
                    <a:pt x="219" y="139"/>
                    <a:pt x="219" y="127"/>
                  </a:cubicBezTo>
                  <a:lnTo>
                    <a:pt x="219" y="100"/>
                  </a:lnTo>
                  <a:cubicBezTo>
                    <a:pt x="219" y="88"/>
                    <a:pt x="209" y="78"/>
                    <a:pt x="197" y="78"/>
                  </a:cubicBezTo>
                  <a:lnTo>
                    <a:pt x="120" y="78"/>
                  </a:lnTo>
                  <a:lnTo>
                    <a:pt x="120" y="22"/>
                  </a:lnTo>
                  <a:cubicBezTo>
                    <a:pt x="120" y="10"/>
                    <a:pt x="110" y="0"/>
                    <a:pt x="98" y="0"/>
                  </a:cubicBezTo>
                  <a:lnTo>
                    <a:pt x="72" y="0"/>
                  </a:lnTo>
                  <a:cubicBezTo>
                    <a:pt x="59" y="0"/>
                    <a:pt x="50" y="10"/>
                    <a:pt x="50" y="22"/>
                  </a:cubicBezTo>
                  <a:lnTo>
                    <a:pt x="50" y="78"/>
                  </a:lnTo>
                  <a:lnTo>
                    <a:pt x="22" y="78"/>
                  </a:lnTo>
                  <a:cubicBezTo>
                    <a:pt x="10" y="78"/>
                    <a:pt x="0" y="88"/>
                    <a:pt x="0" y="100"/>
                  </a:cubicBezTo>
                  <a:lnTo>
                    <a:pt x="0" y="127"/>
                  </a:lnTo>
                  <a:cubicBezTo>
                    <a:pt x="0" y="139"/>
                    <a:pt x="10" y="148"/>
                    <a:pt x="22" y="148"/>
                  </a:cubicBezTo>
                  <a:lnTo>
                    <a:pt x="50" y="148"/>
                  </a:lnTo>
                  <a:lnTo>
                    <a:pt x="50" y="340"/>
                  </a:lnTo>
                  <a:cubicBezTo>
                    <a:pt x="50" y="390"/>
                    <a:pt x="65" y="431"/>
                    <a:pt x="94" y="457"/>
                  </a:cubicBezTo>
                  <a:cubicBezTo>
                    <a:pt x="117" y="478"/>
                    <a:pt x="148" y="489"/>
                    <a:pt x="183" y="489"/>
                  </a:cubicBezTo>
                  <a:cubicBezTo>
                    <a:pt x="188" y="489"/>
                    <a:pt x="193" y="489"/>
                    <a:pt x="199" y="489"/>
                  </a:cubicBezTo>
                  <a:cubicBezTo>
                    <a:pt x="210" y="488"/>
                    <a:pt x="219" y="478"/>
                    <a:pt x="219" y="467"/>
                  </a:cubicBezTo>
                  <a:lnTo>
                    <a:pt x="219" y="443"/>
                  </a:lnTo>
                  <a:cubicBezTo>
                    <a:pt x="219" y="437"/>
                    <a:pt x="216" y="431"/>
                    <a:pt x="212" y="427"/>
                  </a:cubicBezTo>
                  <a:cubicBezTo>
                    <a:pt x="208" y="423"/>
                    <a:pt x="202" y="421"/>
                    <a:pt x="196" y="421"/>
                  </a:cubicBezTo>
                  <a:cubicBezTo>
                    <a:pt x="171" y="422"/>
                    <a:pt x="153" y="416"/>
                    <a:pt x="141" y="404"/>
                  </a:cubicBezTo>
                  <a:cubicBezTo>
                    <a:pt x="123" y="388"/>
                    <a:pt x="120" y="360"/>
                    <a:pt x="120" y="340"/>
                  </a:cubicBezTo>
                  <a:lnTo>
                    <a:pt x="120" y="148"/>
                  </a:lnTo>
                  <a:lnTo>
                    <a:pt x="197" y="148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F144E95-8116-4C03-9EC1-47F155217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4" y="280"/>
              <a:ext cx="53" cy="102"/>
            </a:xfrm>
            <a:custGeom>
              <a:avLst/>
              <a:gdLst>
                <a:gd name="T0" fmla="*/ 201 w 220"/>
                <a:gd name="T1" fmla="*/ 6 h 424"/>
                <a:gd name="T2" fmla="*/ 71 w 220"/>
                <a:gd name="T3" fmla="*/ 37 h 424"/>
                <a:gd name="T4" fmla="*/ 71 w 220"/>
                <a:gd name="T5" fmla="*/ 35 h 424"/>
                <a:gd name="T6" fmla="*/ 49 w 220"/>
                <a:gd name="T7" fmla="*/ 13 h 424"/>
                <a:gd name="T8" fmla="*/ 22 w 220"/>
                <a:gd name="T9" fmla="*/ 13 h 424"/>
                <a:gd name="T10" fmla="*/ 0 w 220"/>
                <a:gd name="T11" fmla="*/ 35 h 424"/>
                <a:gd name="T12" fmla="*/ 0 w 220"/>
                <a:gd name="T13" fmla="*/ 402 h 424"/>
                <a:gd name="T14" fmla="*/ 22 w 220"/>
                <a:gd name="T15" fmla="*/ 424 h 424"/>
                <a:gd name="T16" fmla="*/ 49 w 220"/>
                <a:gd name="T17" fmla="*/ 424 h 424"/>
                <a:gd name="T18" fmla="*/ 71 w 220"/>
                <a:gd name="T19" fmla="*/ 402 h 424"/>
                <a:gd name="T20" fmla="*/ 71 w 220"/>
                <a:gd name="T21" fmla="*/ 180 h 424"/>
                <a:gd name="T22" fmla="*/ 105 w 220"/>
                <a:gd name="T23" fmla="*/ 99 h 424"/>
                <a:gd name="T24" fmla="*/ 196 w 220"/>
                <a:gd name="T25" fmla="*/ 73 h 424"/>
                <a:gd name="T26" fmla="*/ 213 w 220"/>
                <a:gd name="T27" fmla="*/ 68 h 424"/>
                <a:gd name="T28" fmla="*/ 220 w 220"/>
                <a:gd name="T29" fmla="*/ 52 h 424"/>
                <a:gd name="T30" fmla="*/ 220 w 220"/>
                <a:gd name="T31" fmla="*/ 27 h 424"/>
                <a:gd name="T32" fmla="*/ 201 w 220"/>
                <a:gd name="T33" fmla="*/ 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424">
                  <a:moveTo>
                    <a:pt x="201" y="6"/>
                  </a:moveTo>
                  <a:cubicBezTo>
                    <a:pt x="152" y="0"/>
                    <a:pt x="107" y="11"/>
                    <a:pt x="71" y="37"/>
                  </a:cubicBezTo>
                  <a:lnTo>
                    <a:pt x="71" y="35"/>
                  </a:lnTo>
                  <a:cubicBezTo>
                    <a:pt x="71" y="23"/>
                    <a:pt x="61" y="13"/>
                    <a:pt x="49" y="13"/>
                  </a:cubicBezTo>
                  <a:lnTo>
                    <a:pt x="22" y="13"/>
                  </a:lnTo>
                  <a:cubicBezTo>
                    <a:pt x="10" y="13"/>
                    <a:pt x="0" y="23"/>
                    <a:pt x="0" y="35"/>
                  </a:cubicBezTo>
                  <a:lnTo>
                    <a:pt x="0" y="402"/>
                  </a:lnTo>
                  <a:cubicBezTo>
                    <a:pt x="0" y="414"/>
                    <a:pt x="10" y="424"/>
                    <a:pt x="22" y="424"/>
                  </a:cubicBezTo>
                  <a:lnTo>
                    <a:pt x="49" y="424"/>
                  </a:lnTo>
                  <a:cubicBezTo>
                    <a:pt x="61" y="424"/>
                    <a:pt x="71" y="414"/>
                    <a:pt x="71" y="402"/>
                  </a:cubicBezTo>
                  <a:lnTo>
                    <a:pt x="71" y="180"/>
                  </a:lnTo>
                  <a:cubicBezTo>
                    <a:pt x="71" y="148"/>
                    <a:pt x="83" y="118"/>
                    <a:pt x="105" y="99"/>
                  </a:cubicBezTo>
                  <a:cubicBezTo>
                    <a:pt x="125" y="79"/>
                    <a:pt x="158" y="70"/>
                    <a:pt x="196" y="73"/>
                  </a:cubicBezTo>
                  <a:cubicBezTo>
                    <a:pt x="202" y="74"/>
                    <a:pt x="208" y="72"/>
                    <a:pt x="213" y="68"/>
                  </a:cubicBezTo>
                  <a:cubicBezTo>
                    <a:pt x="217" y="64"/>
                    <a:pt x="220" y="58"/>
                    <a:pt x="220" y="52"/>
                  </a:cubicBezTo>
                  <a:lnTo>
                    <a:pt x="220" y="27"/>
                  </a:lnTo>
                  <a:cubicBezTo>
                    <a:pt x="220" y="16"/>
                    <a:pt x="212" y="7"/>
                    <a:pt x="201" y="6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F5FB01F-6873-42C9-91DB-365256441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6" y="281"/>
              <a:ext cx="138" cy="101"/>
            </a:xfrm>
            <a:custGeom>
              <a:avLst/>
              <a:gdLst>
                <a:gd name="T0" fmla="*/ 414 w 575"/>
                <a:gd name="T1" fmla="*/ 0 h 420"/>
                <a:gd name="T2" fmla="*/ 288 w 575"/>
                <a:gd name="T3" fmla="*/ 59 h 420"/>
                <a:gd name="T4" fmla="*/ 162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2 w 575"/>
                <a:gd name="T19" fmla="*/ 71 h 420"/>
                <a:gd name="T20" fmla="*/ 253 w 575"/>
                <a:gd name="T21" fmla="*/ 161 h 420"/>
                <a:gd name="T22" fmla="*/ 253 w 575"/>
                <a:gd name="T23" fmla="*/ 398 h 420"/>
                <a:gd name="T24" fmla="*/ 275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4 w 575"/>
                <a:gd name="T33" fmla="*/ 71 h 420"/>
                <a:gd name="T34" fmla="*/ 505 w 575"/>
                <a:gd name="T35" fmla="*/ 161 h 420"/>
                <a:gd name="T36" fmla="*/ 505 w 575"/>
                <a:gd name="T37" fmla="*/ 398 h 420"/>
                <a:gd name="T38" fmla="*/ 527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4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4" y="0"/>
                  </a:moveTo>
                  <a:cubicBezTo>
                    <a:pt x="361" y="0"/>
                    <a:pt x="317" y="22"/>
                    <a:pt x="288" y="59"/>
                  </a:cubicBezTo>
                  <a:cubicBezTo>
                    <a:pt x="259" y="22"/>
                    <a:pt x="213" y="0"/>
                    <a:pt x="162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2" y="71"/>
                  </a:cubicBezTo>
                  <a:cubicBezTo>
                    <a:pt x="215" y="71"/>
                    <a:pt x="253" y="108"/>
                    <a:pt x="253" y="161"/>
                  </a:cubicBezTo>
                  <a:lnTo>
                    <a:pt x="253" y="398"/>
                  </a:lnTo>
                  <a:cubicBezTo>
                    <a:pt x="253" y="410"/>
                    <a:pt x="263" y="420"/>
                    <a:pt x="275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4" y="71"/>
                  </a:cubicBezTo>
                  <a:cubicBezTo>
                    <a:pt x="467" y="71"/>
                    <a:pt x="505" y="108"/>
                    <a:pt x="505" y="161"/>
                  </a:cubicBezTo>
                  <a:lnTo>
                    <a:pt x="505" y="398"/>
                  </a:lnTo>
                  <a:cubicBezTo>
                    <a:pt x="505" y="410"/>
                    <a:pt x="515" y="420"/>
                    <a:pt x="527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4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9EF2BA8-5570-49DB-BC10-9B08902D8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252"/>
              <a:ext cx="102" cy="132"/>
            </a:xfrm>
            <a:custGeom>
              <a:avLst/>
              <a:gdLst>
                <a:gd name="T0" fmla="*/ 401 w 423"/>
                <a:gd name="T1" fmla="*/ 0 h 547"/>
                <a:gd name="T2" fmla="*/ 374 w 423"/>
                <a:gd name="T3" fmla="*/ 0 h 547"/>
                <a:gd name="T4" fmla="*/ 352 w 423"/>
                <a:gd name="T5" fmla="*/ 22 h 547"/>
                <a:gd name="T6" fmla="*/ 352 w 423"/>
                <a:gd name="T7" fmla="*/ 339 h 547"/>
                <a:gd name="T8" fmla="*/ 211 w 423"/>
                <a:gd name="T9" fmla="*/ 476 h 547"/>
                <a:gd name="T10" fmla="*/ 70 w 423"/>
                <a:gd name="T11" fmla="*/ 339 h 547"/>
                <a:gd name="T12" fmla="*/ 70 w 423"/>
                <a:gd name="T13" fmla="*/ 22 h 547"/>
                <a:gd name="T14" fmla="*/ 48 w 423"/>
                <a:gd name="T15" fmla="*/ 0 h 547"/>
                <a:gd name="T16" fmla="*/ 22 w 423"/>
                <a:gd name="T17" fmla="*/ 0 h 547"/>
                <a:gd name="T18" fmla="*/ 0 w 423"/>
                <a:gd name="T19" fmla="*/ 22 h 547"/>
                <a:gd name="T20" fmla="*/ 0 w 423"/>
                <a:gd name="T21" fmla="*/ 339 h 547"/>
                <a:gd name="T22" fmla="*/ 211 w 423"/>
                <a:gd name="T23" fmla="*/ 547 h 547"/>
                <a:gd name="T24" fmla="*/ 423 w 423"/>
                <a:gd name="T25" fmla="*/ 339 h 547"/>
                <a:gd name="T26" fmla="*/ 423 w 423"/>
                <a:gd name="T27" fmla="*/ 22 h 547"/>
                <a:gd name="T28" fmla="*/ 401 w 423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547">
                  <a:moveTo>
                    <a:pt x="401" y="0"/>
                  </a:moveTo>
                  <a:lnTo>
                    <a:pt x="374" y="0"/>
                  </a:lnTo>
                  <a:cubicBezTo>
                    <a:pt x="362" y="0"/>
                    <a:pt x="352" y="10"/>
                    <a:pt x="352" y="22"/>
                  </a:cubicBezTo>
                  <a:lnTo>
                    <a:pt x="352" y="339"/>
                  </a:lnTo>
                  <a:cubicBezTo>
                    <a:pt x="352" y="422"/>
                    <a:pt x="297" y="476"/>
                    <a:pt x="211" y="476"/>
                  </a:cubicBezTo>
                  <a:cubicBezTo>
                    <a:pt x="127" y="476"/>
                    <a:pt x="70" y="421"/>
                    <a:pt x="70" y="339"/>
                  </a:cubicBezTo>
                  <a:lnTo>
                    <a:pt x="70" y="22"/>
                  </a:lnTo>
                  <a:cubicBezTo>
                    <a:pt x="70" y="10"/>
                    <a:pt x="60" y="0"/>
                    <a:pt x="48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39"/>
                  </a:lnTo>
                  <a:cubicBezTo>
                    <a:pt x="0" y="460"/>
                    <a:pt x="89" y="547"/>
                    <a:pt x="211" y="547"/>
                  </a:cubicBezTo>
                  <a:cubicBezTo>
                    <a:pt x="336" y="547"/>
                    <a:pt x="423" y="462"/>
                    <a:pt x="423" y="339"/>
                  </a:cubicBezTo>
                  <a:lnTo>
                    <a:pt x="423" y="22"/>
                  </a:lnTo>
                  <a:cubicBezTo>
                    <a:pt x="423" y="10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7C1B731-107F-4346-B014-AA24EF6B9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" y="249"/>
              <a:ext cx="157" cy="133"/>
            </a:xfrm>
            <a:custGeom>
              <a:avLst/>
              <a:gdLst>
                <a:gd name="T0" fmla="*/ 476 w 657"/>
                <a:gd name="T1" fmla="*/ 0 h 551"/>
                <a:gd name="T2" fmla="*/ 329 w 657"/>
                <a:gd name="T3" fmla="*/ 76 h 551"/>
                <a:gd name="T4" fmla="*/ 182 w 657"/>
                <a:gd name="T5" fmla="*/ 0 h 551"/>
                <a:gd name="T6" fmla="*/ 0 w 657"/>
                <a:gd name="T7" fmla="*/ 182 h 551"/>
                <a:gd name="T8" fmla="*/ 0 w 657"/>
                <a:gd name="T9" fmla="*/ 529 h 551"/>
                <a:gd name="T10" fmla="*/ 22 w 657"/>
                <a:gd name="T11" fmla="*/ 551 h 551"/>
                <a:gd name="T12" fmla="*/ 48 w 657"/>
                <a:gd name="T13" fmla="*/ 551 h 551"/>
                <a:gd name="T14" fmla="*/ 70 w 657"/>
                <a:gd name="T15" fmla="*/ 529 h 551"/>
                <a:gd name="T16" fmla="*/ 70 w 657"/>
                <a:gd name="T17" fmla="*/ 182 h 551"/>
                <a:gd name="T18" fmla="*/ 182 w 657"/>
                <a:gd name="T19" fmla="*/ 70 h 551"/>
                <a:gd name="T20" fmla="*/ 293 w 657"/>
                <a:gd name="T21" fmla="*/ 182 h 551"/>
                <a:gd name="T22" fmla="*/ 293 w 657"/>
                <a:gd name="T23" fmla="*/ 529 h 551"/>
                <a:gd name="T24" fmla="*/ 315 w 657"/>
                <a:gd name="T25" fmla="*/ 551 h 551"/>
                <a:gd name="T26" fmla="*/ 342 w 657"/>
                <a:gd name="T27" fmla="*/ 551 h 551"/>
                <a:gd name="T28" fmla="*/ 364 w 657"/>
                <a:gd name="T29" fmla="*/ 529 h 551"/>
                <a:gd name="T30" fmla="*/ 364 w 657"/>
                <a:gd name="T31" fmla="*/ 182 h 551"/>
                <a:gd name="T32" fmla="*/ 476 w 657"/>
                <a:gd name="T33" fmla="*/ 70 h 551"/>
                <a:gd name="T34" fmla="*/ 587 w 657"/>
                <a:gd name="T35" fmla="*/ 182 h 551"/>
                <a:gd name="T36" fmla="*/ 587 w 657"/>
                <a:gd name="T37" fmla="*/ 529 h 551"/>
                <a:gd name="T38" fmla="*/ 609 w 657"/>
                <a:gd name="T39" fmla="*/ 551 h 551"/>
                <a:gd name="T40" fmla="*/ 635 w 657"/>
                <a:gd name="T41" fmla="*/ 551 h 551"/>
                <a:gd name="T42" fmla="*/ 657 w 657"/>
                <a:gd name="T43" fmla="*/ 529 h 551"/>
                <a:gd name="T44" fmla="*/ 657 w 657"/>
                <a:gd name="T45" fmla="*/ 182 h 551"/>
                <a:gd name="T46" fmla="*/ 476 w 657"/>
                <a:gd name="T4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551">
                  <a:moveTo>
                    <a:pt x="476" y="0"/>
                  </a:moveTo>
                  <a:cubicBezTo>
                    <a:pt x="416" y="0"/>
                    <a:pt x="362" y="29"/>
                    <a:pt x="329" y="76"/>
                  </a:cubicBezTo>
                  <a:cubicBezTo>
                    <a:pt x="295" y="29"/>
                    <a:pt x="241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lnTo>
                    <a:pt x="0" y="529"/>
                  </a:lnTo>
                  <a:cubicBezTo>
                    <a:pt x="0" y="541"/>
                    <a:pt x="10" y="551"/>
                    <a:pt x="22" y="551"/>
                  </a:cubicBezTo>
                  <a:lnTo>
                    <a:pt x="48" y="551"/>
                  </a:lnTo>
                  <a:cubicBezTo>
                    <a:pt x="61" y="551"/>
                    <a:pt x="70" y="541"/>
                    <a:pt x="70" y="529"/>
                  </a:cubicBezTo>
                  <a:lnTo>
                    <a:pt x="70" y="182"/>
                  </a:lnTo>
                  <a:cubicBezTo>
                    <a:pt x="70" y="120"/>
                    <a:pt x="121" y="70"/>
                    <a:pt x="182" y="70"/>
                  </a:cubicBezTo>
                  <a:cubicBezTo>
                    <a:pt x="244" y="70"/>
                    <a:pt x="293" y="120"/>
                    <a:pt x="293" y="182"/>
                  </a:cubicBezTo>
                  <a:lnTo>
                    <a:pt x="293" y="529"/>
                  </a:lnTo>
                  <a:cubicBezTo>
                    <a:pt x="293" y="541"/>
                    <a:pt x="303" y="551"/>
                    <a:pt x="315" y="551"/>
                  </a:cubicBezTo>
                  <a:lnTo>
                    <a:pt x="342" y="551"/>
                  </a:lnTo>
                  <a:cubicBezTo>
                    <a:pt x="354" y="551"/>
                    <a:pt x="364" y="541"/>
                    <a:pt x="364" y="529"/>
                  </a:cubicBezTo>
                  <a:lnTo>
                    <a:pt x="364" y="182"/>
                  </a:lnTo>
                  <a:cubicBezTo>
                    <a:pt x="364" y="119"/>
                    <a:pt x="413" y="70"/>
                    <a:pt x="476" y="70"/>
                  </a:cubicBezTo>
                  <a:cubicBezTo>
                    <a:pt x="537" y="70"/>
                    <a:pt x="587" y="120"/>
                    <a:pt x="587" y="182"/>
                  </a:cubicBezTo>
                  <a:lnTo>
                    <a:pt x="587" y="529"/>
                  </a:lnTo>
                  <a:cubicBezTo>
                    <a:pt x="587" y="541"/>
                    <a:pt x="597" y="551"/>
                    <a:pt x="609" y="551"/>
                  </a:cubicBezTo>
                  <a:lnTo>
                    <a:pt x="635" y="551"/>
                  </a:lnTo>
                  <a:cubicBezTo>
                    <a:pt x="647" y="551"/>
                    <a:pt x="657" y="541"/>
                    <a:pt x="657" y="529"/>
                  </a:cubicBezTo>
                  <a:lnTo>
                    <a:pt x="657" y="182"/>
                  </a:lnTo>
                  <a:cubicBezTo>
                    <a:pt x="657" y="82"/>
                    <a:pt x="576" y="0"/>
                    <a:pt x="476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2C75DC-0341-4B8F-B627-3B2F8B161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0" y="281"/>
              <a:ext cx="101" cy="102"/>
            </a:xfrm>
            <a:custGeom>
              <a:avLst/>
              <a:gdLst>
                <a:gd name="T0" fmla="*/ 329 w 423"/>
                <a:gd name="T1" fmla="*/ 285 h 425"/>
                <a:gd name="T2" fmla="*/ 281 w 423"/>
                <a:gd name="T3" fmla="*/ 336 h 425"/>
                <a:gd name="T4" fmla="*/ 212 w 423"/>
                <a:gd name="T5" fmla="*/ 355 h 425"/>
                <a:gd name="T6" fmla="*/ 143 w 423"/>
                <a:gd name="T7" fmla="*/ 336 h 425"/>
                <a:gd name="T8" fmla="*/ 94 w 423"/>
                <a:gd name="T9" fmla="*/ 285 h 425"/>
                <a:gd name="T10" fmla="*/ 76 w 423"/>
                <a:gd name="T11" fmla="*/ 213 h 425"/>
                <a:gd name="T12" fmla="*/ 94 w 423"/>
                <a:gd name="T13" fmla="*/ 140 h 425"/>
                <a:gd name="T14" fmla="*/ 143 w 423"/>
                <a:gd name="T15" fmla="*/ 88 h 425"/>
                <a:gd name="T16" fmla="*/ 212 w 423"/>
                <a:gd name="T17" fmla="*/ 70 h 425"/>
                <a:gd name="T18" fmla="*/ 281 w 423"/>
                <a:gd name="T19" fmla="*/ 88 h 425"/>
                <a:gd name="T20" fmla="*/ 329 w 423"/>
                <a:gd name="T21" fmla="*/ 139 h 425"/>
                <a:gd name="T22" fmla="*/ 347 w 423"/>
                <a:gd name="T23" fmla="*/ 213 h 425"/>
                <a:gd name="T24" fmla="*/ 329 w 423"/>
                <a:gd name="T25" fmla="*/ 285 h 425"/>
                <a:gd name="T26" fmla="*/ 395 w 423"/>
                <a:gd name="T27" fmla="*/ 104 h 425"/>
                <a:gd name="T28" fmla="*/ 319 w 423"/>
                <a:gd name="T29" fmla="*/ 28 h 425"/>
                <a:gd name="T30" fmla="*/ 212 w 423"/>
                <a:gd name="T31" fmla="*/ 0 h 425"/>
                <a:gd name="T32" fmla="*/ 104 w 423"/>
                <a:gd name="T33" fmla="*/ 28 h 425"/>
                <a:gd name="T34" fmla="*/ 28 w 423"/>
                <a:gd name="T35" fmla="*/ 104 h 425"/>
                <a:gd name="T36" fmla="*/ 0 w 423"/>
                <a:gd name="T37" fmla="*/ 213 h 425"/>
                <a:gd name="T38" fmla="*/ 26 w 423"/>
                <a:gd name="T39" fmla="*/ 321 h 425"/>
                <a:gd name="T40" fmla="*/ 97 w 423"/>
                <a:gd name="T41" fmla="*/ 397 h 425"/>
                <a:gd name="T42" fmla="*/ 197 w 423"/>
                <a:gd name="T43" fmla="*/ 425 h 425"/>
                <a:gd name="T44" fmla="*/ 201 w 423"/>
                <a:gd name="T45" fmla="*/ 425 h 425"/>
                <a:gd name="T46" fmla="*/ 205 w 423"/>
                <a:gd name="T47" fmla="*/ 425 h 425"/>
                <a:gd name="T48" fmla="*/ 274 w 423"/>
                <a:gd name="T49" fmla="*/ 412 h 425"/>
                <a:gd name="T50" fmla="*/ 282 w 423"/>
                <a:gd name="T51" fmla="*/ 410 h 425"/>
                <a:gd name="T52" fmla="*/ 299 w 423"/>
                <a:gd name="T53" fmla="*/ 401 h 425"/>
                <a:gd name="T54" fmla="*/ 303 w 423"/>
                <a:gd name="T55" fmla="*/ 399 h 425"/>
                <a:gd name="T56" fmla="*/ 303 w 423"/>
                <a:gd name="T57" fmla="*/ 399 h 425"/>
                <a:gd name="T58" fmla="*/ 350 w 423"/>
                <a:gd name="T59" fmla="*/ 362 h 425"/>
                <a:gd name="T60" fmla="*/ 350 w 423"/>
                <a:gd name="T61" fmla="*/ 398 h 425"/>
                <a:gd name="T62" fmla="*/ 372 w 423"/>
                <a:gd name="T63" fmla="*/ 421 h 425"/>
                <a:gd name="T64" fmla="*/ 400 w 423"/>
                <a:gd name="T65" fmla="*/ 421 h 425"/>
                <a:gd name="T66" fmla="*/ 423 w 423"/>
                <a:gd name="T67" fmla="*/ 398 h 425"/>
                <a:gd name="T68" fmla="*/ 423 w 423"/>
                <a:gd name="T69" fmla="*/ 385 h 425"/>
                <a:gd name="T70" fmla="*/ 423 w 423"/>
                <a:gd name="T71" fmla="*/ 239 h 425"/>
                <a:gd name="T72" fmla="*/ 423 w 423"/>
                <a:gd name="T73" fmla="*/ 213 h 425"/>
                <a:gd name="T74" fmla="*/ 395 w 423"/>
                <a:gd name="T75" fmla="*/ 10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5">
                  <a:moveTo>
                    <a:pt x="329" y="285"/>
                  </a:moveTo>
                  <a:cubicBezTo>
                    <a:pt x="318" y="307"/>
                    <a:pt x="301" y="324"/>
                    <a:pt x="281" y="336"/>
                  </a:cubicBezTo>
                  <a:cubicBezTo>
                    <a:pt x="261" y="349"/>
                    <a:pt x="237" y="355"/>
                    <a:pt x="212" y="355"/>
                  </a:cubicBezTo>
                  <a:cubicBezTo>
                    <a:pt x="187" y="355"/>
                    <a:pt x="164" y="349"/>
                    <a:pt x="143" y="336"/>
                  </a:cubicBezTo>
                  <a:cubicBezTo>
                    <a:pt x="123" y="324"/>
                    <a:pt x="106" y="307"/>
                    <a:pt x="94" y="285"/>
                  </a:cubicBezTo>
                  <a:cubicBezTo>
                    <a:pt x="83" y="264"/>
                    <a:pt x="76" y="239"/>
                    <a:pt x="76" y="213"/>
                  </a:cubicBezTo>
                  <a:cubicBezTo>
                    <a:pt x="76" y="186"/>
                    <a:pt x="83" y="161"/>
                    <a:pt x="94" y="140"/>
                  </a:cubicBezTo>
                  <a:cubicBezTo>
                    <a:pt x="106" y="118"/>
                    <a:pt x="123" y="101"/>
                    <a:pt x="143" y="88"/>
                  </a:cubicBezTo>
                  <a:cubicBezTo>
                    <a:pt x="164" y="76"/>
                    <a:pt x="187" y="70"/>
                    <a:pt x="212" y="70"/>
                  </a:cubicBezTo>
                  <a:cubicBezTo>
                    <a:pt x="237" y="70"/>
                    <a:pt x="260" y="76"/>
                    <a:pt x="281" y="88"/>
                  </a:cubicBezTo>
                  <a:cubicBezTo>
                    <a:pt x="301" y="101"/>
                    <a:pt x="318" y="118"/>
                    <a:pt x="329" y="139"/>
                  </a:cubicBezTo>
                  <a:cubicBezTo>
                    <a:pt x="341" y="161"/>
                    <a:pt x="347" y="186"/>
                    <a:pt x="347" y="213"/>
                  </a:cubicBezTo>
                  <a:cubicBezTo>
                    <a:pt x="347" y="239"/>
                    <a:pt x="341" y="264"/>
                    <a:pt x="329" y="285"/>
                  </a:cubicBezTo>
                  <a:close/>
                  <a:moveTo>
                    <a:pt x="395" y="104"/>
                  </a:moveTo>
                  <a:cubicBezTo>
                    <a:pt x="376" y="72"/>
                    <a:pt x="351" y="46"/>
                    <a:pt x="319" y="28"/>
                  </a:cubicBezTo>
                  <a:cubicBezTo>
                    <a:pt x="287" y="9"/>
                    <a:pt x="251" y="0"/>
                    <a:pt x="212" y="0"/>
                  </a:cubicBezTo>
                  <a:cubicBezTo>
                    <a:pt x="173" y="0"/>
                    <a:pt x="137" y="9"/>
                    <a:pt x="104" y="28"/>
                  </a:cubicBezTo>
                  <a:cubicBezTo>
                    <a:pt x="72" y="46"/>
                    <a:pt x="46" y="72"/>
                    <a:pt x="28" y="104"/>
                  </a:cubicBezTo>
                  <a:cubicBezTo>
                    <a:pt x="10" y="137"/>
                    <a:pt x="0" y="173"/>
                    <a:pt x="0" y="213"/>
                  </a:cubicBezTo>
                  <a:cubicBezTo>
                    <a:pt x="0" y="252"/>
                    <a:pt x="9" y="289"/>
                    <a:pt x="26" y="321"/>
                  </a:cubicBezTo>
                  <a:cubicBezTo>
                    <a:pt x="43" y="353"/>
                    <a:pt x="67" y="379"/>
                    <a:pt x="97" y="397"/>
                  </a:cubicBezTo>
                  <a:cubicBezTo>
                    <a:pt x="126" y="415"/>
                    <a:pt x="160" y="425"/>
                    <a:pt x="197" y="425"/>
                  </a:cubicBezTo>
                  <a:cubicBezTo>
                    <a:pt x="198" y="425"/>
                    <a:pt x="200" y="425"/>
                    <a:pt x="201" y="425"/>
                  </a:cubicBezTo>
                  <a:cubicBezTo>
                    <a:pt x="202" y="425"/>
                    <a:pt x="203" y="425"/>
                    <a:pt x="205" y="425"/>
                  </a:cubicBezTo>
                  <a:cubicBezTo>
                    <a:pt x="229" y="425"/>
                    <a:pt x="253" y="420"/>
                    <a:pt x="274" y="412"/>
                  </a:cubicBezTo>
                  <a:cubicBezTo>
                    <a:pt x="277" y="411"/>
                    <a:pt x="280" y="411"/>
                    <a:pt x="282" y="410"/>
                  </a:cubicBezTo>
                  <a:cubicBezTo>
                    <a:pt x="287" y="407"/>
                    <a:pt x="293" y="404"/>
                    <a:pt x="299" y="401"/>
                  </a:cubicBezTo>
                  <a:cubicBezTo>
                    <a:pt x="300" y="401"/>
                    <a:pt x="302" y="400"/>
                    <a:pt x="303" y="399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21" y="389"/>
                    <a:pt x="336" y="376"/>
                    <a:pt x="350" y="362"/>
                  </a:cubicBezTo>
                  <a:lnTo>
                    <a:pt x="350" y="398"/>
                  </a:lnTo>
                  <a:cubicBezTo>
                    <a:pt x="350" y="411"/>
                    <a:pt x="360" y="421"/>
                    <a:pt x="372" y="421"/>
                  </a:cubicBezTo>
                  <a:lnTo>
                    <a:pt x="400" y="421"/>
                  </a:lnTo>
                  <a:cubicBezTo>
                    <a:pt x="413" y="421"/>
                    <a:pt x="423" y="411"/>
                    <a:pt x="423" y="398"/>
                  </a:cubicBezTo>
                  <a:lnTo>
                    <a:pt x="423" y="385"/>
                  </a:lnTo>
                  <a:lnTo>
                    <a:pt x="423" y="239"/>
                  </a:lnTo>
                  <a:lnTo>
                    <a:pt x="423" y="213"/>
                  </a:lnTo>
                  <a:cubicBezTo>
                    <a:pt x="423" y="173"/>
                    <a:pt x="413" y="137"/>
                    <a:pt x="395" y="104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155E883-EA50-4D76-A3F6-0E349C639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9" y="243"/>
              <a:ext cx="99" cy="140"/>
            </a:xfrm>
            <a:custGeom>
              <a:avLst/>
              <a:gdLst>
                <a:gd name="T0" fmla="*/ 70 w 410"/>
                <a:gd name="T1" fmla="*/ 370 h 582"/>
                <a:gd name="T2" fmla="*/ 205 w 410"/>
                <a:gd name="T3" fmla="*/ 225 h 582"/>
                <a:gd name="T4" fmla="*/ 340 w 410"/>
                <a:gd name="T5" fmla="*/ 370 h 582"/>
                <a:gd name="T6" fmla="*/ 205 w 410"/>
                <a:gd name="T7" fmla="*/ 512 h 582"/>
                <a:gd name="T8" fmla="*/ 70 w 410"/>
                <a:gd name="T9" fmla="*/ 370 h 582"/>
                <a:gd name="T10" fmla="*/ 388 w 410"/>
                <a:gd name="T11" fmla="*/ 0 h 582"/>
                <a:gd name="T12" fmla="*/ 362 w 410"/>
                <a:gd name="T13" fmla="*/ 0 h 582"/>
                <a:gd name="T14" fmla="*/ 340 w 410"/>
                <a:gd name="T15" fmla="*/ 22 h 582"/>
                <a:gd name="T16" fmla="*/ 340 w 410"/>
                <a:gd name="T17" fmla="*/ 208 h 582"/>
                <a:gd name="T18" fmla="*/ 205 w 410"/>
                <a:gd name="T19" fmla="*/ 154 h 582"/>
                <a:gd name="T20" fmla="*/ 0 w 410"/>
                <a:gd name="T21" fmla="*/ 370 h 582"/>
                <a:gd name="T22" fmla="*/ 186 w 410"/>
                <a:gd name="T23" fmla="*/ 581 h 582"/>
                <a:gd name="T24" fmla="*/ 186 w 410"/>
                <a:gd name="T25" fmla="*/ 581 h 582"/>
                <a:gd name="T26" fmla="*/ 205 w 410"/>
                <a:gd name="T27" fmla="*/ 582 h 582"/>
                <a:gd name="T28" fmla="*/ 224 w 410"/>
                <a:gd name="T29" fmla="*/ 581 h 582"/>
                <a:gd name="T30" fmla="*/ 410 w 410"/>
                <a:gd name="T31" fmla="*/ 380 h 582"/>
                <a:gd name="T32" fmla="*/ 410 w 410"/>
                <a:gd name="T33" fmla="*/ 380 h 582"/>
                <a:gd name="T34" fmla="*/ 410 w 410"/>
                <a:gd name="T35" fmla="*/ 22 h 582"/>
                <a:gd name="T36" fmla="*/ 388 w 410"/>
                <a:gd name="T3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582">
                  <a:moveTo>
                    <a:pt x="70" y="370"/>
                  </a:moveTo>
                  <a:cubicBezTo>
                    <a:pt x="70" y="290"/>
                    <a:pt x="131" y="225"/>
                    <a:pt x="205" y="225"/>
                  </a:cubicBezTo>
                  <a:cubicBezTo>
                    <a:pt x="279" y="225"/>
                    <a:pt x="340" y="290"/>
                    <a:pt x="340" y="370"/>
                  </a:cubicBezTo>
                  <a:cubicBezTo>
                    <a:pt x="340" y="448"/>
                    <a:pt x="279" y="512"/>
                    <a:pt x="205" y="512"/>
                  </a:cubicBezTo>
                  <a:cubicBezTo>
                    <a:pt x="131" y="512"/>
                    <a:pt x="70" y="448"/>
                    <a:pt x="70" y="370"/>
                  </a:cubicBezTo>
                  <a:close/>
                  <a:moveTo>
                    <a:pt x="388" y="0"/>
                  </a:moveTo>
                  <a:lnTo>
                    <a:pt x="362" y="0"/>
                  </a:lnTo>
                  <a:cubicBezTo>
                    <a:pt x="350" y="0"/>
                    <a:pt x="340" y="10"/>
                    <a:pt x="340" y="22"/>
                  </a:cubicBezTo>
                  <a:lnTo>
                    <a:pt x="340" y="208"/>
                  </a:lnTo>
                  <a:cubicBezTo>
                    <a:pt x="304" y="174"/>
                    <a:pt x="256" y="154"/>
                    <a:pt x="205" y="154"/>
                  </a:cubicBezTo>
                  <a:cubicBezTo>
                    <a:pt x="92" y="154"/>
                    <a:pt x="0" y="251"/>
                    <a:pt x="0" y="370"/>
                  </a:cubicBezTo>
                  <a:cubicBezTo>
                    <a:pt x="0" y="480"/>
                    <a:pt x="82" y="571"/>
                    <a:pt x="186" y="581"/>
                  </a:cubicBezTo>
                  <a:lnTo>
                    <a:pt x="186" y="581"/>
                  </a:lnTo>
                  <a:cubicBezTo>
                    <a:pt x="192" y="582"/>
                    <a:pt x="199" y="582"/>
                    <a:pt x="205" y="582"/>
                  </a:cubicBezTo>
                  <a:cubicBezTo>
                    <a:pt x="212" y="582"/>
                    <a:pt x="218" y="582"/>
                    <a:pt x="224" y="581"/>
                  </a:cubicBezTo>
                  <a:cubicBezTo>
                    <a:pt x="328" y="572"/>
                    <a:pt x="409" y="485"/>
                    <a:pt x="410" y="380"/>
                  </a:cubicBezTo>
                  <a:lnTo>
                    <a:pt x="410" y="380"/>
                  </a:lnTo>
                  <a:lnTo>
                    <a:pt x="410" y="22"/>
                  </a:lnTo>
                  <a:cubicBezTo>
                    <a:pt x="410" y="10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0488A2E-26FD-4258-B5B7-1BA73ABD59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0" y="280"/>
              <a:ext cx="99" cy="103"/>
            </a:xfrm>
            <a:custGeom>
              <a:avLst/>
              <a:gdLst>
                <a:gd name="T0" fmla="*/ 205 w 411"/>
                <a:gd name="T1" fmla="*/ 71 h 428"/>
                <a:gd name="T2" fmla="*/ 332 w 411"/>
                <a:gd name="T3" fmla="*/ 166 h 428"/>
                <a:gd name="T4" fmla="*/ 79 w 411"/>
                <a:gd name="T5" fmla="*/ 166 h 428"/>
                <a:gd name="T6" fmla="*/ 205 w 411"/>
                <a:gd name="T7" fmla="*/ 71 h 428"/>
                <a:gd name="T8" fmla="*/ 335 w 411"/>
                <a:gd name="T9" fmla="*/ 315 h 428"/>
                <a:gd name="T10" fmla="*/ 308 w 411"/>
                <a:gd name="T11" fmla="*/ 318 h 428"/>
                <a:gd name="T12" fmla="*/ 210 w 411"/>
                <a:gd name="T13" fmla="*/ 358 h 428"/>
                <a:gd name="T14" fmla="*/ 72 w 411"/>
                <a:gd name="T15" fmla="*/ 236 h 428"/>
                <a:gd name="T16" fmla="*/ 388 w 411"/>
                <a:gd name="T17" fmla="*/ 236 h 428"/>
                <a:gd name="T18" fmla="*/ 410 w 411"/>
                <a:gd name="T19" fmla="*/ 214 h 428"/>
                <a:gd name="T20" fmla="*/ 347 w 411"/>
                <a:gd name="T21" fmla="*/ 60 h 428"/>
                <a:gd name="T22" fmla="*/ 205 w 411"/>
                <a:gd name="T23" fmla="*/ 0 h 428"/>
                <a:gd name="T24" fmla="*/ 0 w 411"/>
                <a:gd name="T25" fmla="*/ 215 h 428"/>
                <a:gd name="T26" fmla="*/ 210 w 411"/>
                <a:gd name="T27" fmla="*/ 428 h 428"/>
                <a:gd name="T28" fmla="*/ 362 w 411"/>
                <a:gd name="T29" fmla="*/ 362 h 428"/>
                <a:gd name="T30" fmla="*/ 358 w 411"/>
                <a:gd name="T31" fmla="*/ 332 h 428"/>
                <a:gd name="T32" fmla="*/ 335 w 411"/>
                <a:gd name="T33" fmla="*/ 3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28">
                  <a:moveTo>
                    <a:pt x="205" y="71"/>
                  </a:moveTo>
                  <a:cubicBezTo>
                    <a:pt x="263" y="71"/>
                    <a:pt x="313" y="109"/>
                    <a:pt x="332" y="166"/>
                  </a:cubicBezTo>
                  <a:lnTo>
                    <a:pt x="79" y="166"/>
                  </a:lnTo>
                  <a:cubicBezTo>
                    <a:pt x="98" y="109"/>
                    <a:pt x="148" y="71"/>
                    <a:pt x="205" y="71"/>
                  </a:cubicBezTo>
                  <a:close/>
                  <a:moveTo>
                    <a:pt x="335" y="315"/>
                  </a:moveTo>
                  <a:cubicBezTo>
                    <a:pt x="327" y="309"/>
                    <a:pt x="315" y="310"/>
                    <a:pt x="308" y="318"/>
                  </a:cubicBezTo>
                  <a:cubicBezTo>
                    <a:pt x="285" y="345"/>
                    <a:pt x="253" y="358"/>
                    <a:pt x="210" y="358"/>
                  </a:cubicBezTo>
                  <a:cubicBezTo>
                    <a:pt x="138" y="358"/>
                    <a:pt x="82" y="307"/>
                    <a:pt x="72" y="236"/>
                  </a:cubicBezTo>
                  <a:lnTo>
                    <a:pt x="388" y="236"/>
                  </a:lnTo>
                  <a:cubicBezTo>
                    <a:pt x="400" y="236"/>
                    <a:pt x="410" y="226"/>
                    <a:pt x="410" y="214"/>
                  </a:cubicBezTo>
                  <a:cubicBezTo>
                    <a:pt x="411" y="159"/>
                    <a:pt x="387" y="101"/>
                    <a:pt x="347" y="60"/>
                  </a:cubicBezTo>
                  <a:cubicBezTo>
                    <a:pt x="309" y="21"/>
                    <a:pt x="258" y="0"/>
                    <a:pt x="205" y="0"/>
                  </a:cubicBezTo>
                  <a:cubicBezTo>
                    <a:pt x="92" y="0"/>
                    <a:pt x="0" y="96"/>
                    <a:pt x="0" y="215"/>
                  </a:cubicBezTo>
                  <a:cubicBezTo>
                    <a:pt x="0" y="335"/>
                    <a:pt x="92" y="428"/>
                    <a:pt x="210" y="428"/>
                  </a:cubicBezTo>
                  <a:cubicBezTo>
                    <a:pt x="274" y="428"/>
                    <a:pt x="326" y="405"/>
                    <a:pt x="362" y="362"/>
                  </a:cubicBezTo>
                  <a:cubicBezTo>
                    <a:pt x="370" y="353"/>
                    <a:pt x="368" y="339"/>
                    <a:pt x="358" y="332"/>
                  </a:cubicBezTo>
                  <a:lnTo>
                    <a:pt x="335" y="315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E7F32F1-2D68-449D-A801-48C2B5D63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" y="249"/>
              <a:ext cx="120" cy="134"/>
            </a:xfrm>
            <a:custGeom>
              <a:avLst/>
              <a:gdLst>
                <a:gd name="T0" fmla="*/ 457 w 500"/>
                <a:gd name="T1" fmla="*/ 386 h 558"/>
                <a:gd name="T2" fmla="*/ 429 w 500"/>
                <a:gd name="T3" fmla="*/ 393 h 558"/>
                <a:gd name="T4" fmla="*/ 266 w 500"/>
                <a:gd name="T5" fmla="*/ 488 h 558"/>
                <a:gd name="T6" fmla="*/ 70 w 500"/>
                <a:gd name="T7" fmla="*/ 279 h 558"/>
                <a:gd name="T8" fmla="*/ 266 w 500"/>
                <a:gd name="T9" fmla="*/ 70 h 558"/>
                <a:gd name="T10" fmla="*/ 433 w 500"/>
                <a:gd name="T11" fmla="*/ 169 h 558"/>
                <a:gd name="T12" fmla="*/ 460 w 500"/>
                <a:gd name="T13" fmla="*/ 176 h 558"/>
                <a:gd name="T14" fmla="*/ 486 w 500"/>
                <a:gd name="T15" fmla="*/ 163 h 558"/>
                <a:gd name="T16" fmla="*/ 494 w 500"/>
                <a:gd name="T17" fmla="*/ 134 h 558"/>
                <a:gd name="T18" fmla="*/ 266 w 500"/>
                <a:gd name="T19" fmla="*/ 0 h 558"/>
                <a:gd name="T20" fmla="*/ 0 w 500"/>
                <a:gd name="T21" fmla="*/ 279 h 558"/>
                <a:gd name="T22" fmla="*/ 266 w 500"/>
                <a:gd name="T23" fmla="*/ 558 h 558"/>
                <a:gd name="T24" fmla="*/ 490 w 500"/>
                <a:gd name="T25" fmla="*/ 429 h 558"/>
                <a:gd name="T26" fmla="*/ 482 w 500"/>
                <a:gd name="T27" fmla="*/ 401 h 558"/>
                <a:gd name="T28" fmla="*/ 457 w 500"/>
                <a:gd name="T29" fmla="*/ 38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8">
                  <a:moveTo>
                    <a:pt x="457" y="386"/>
                  </a:moveTo>
                  <a:cubicBezTo>
                    <a:pt x="448" y="380"/>
                    <a:pt x="435" y="383"/>
                    <a:pt x="429" y="393"/>
                  </a:cubicBezTo>
                  <a:cubicBezTo>
                    <a:pt x="393" y="451"/>
                    <a:pt x="332" y="488"/>
                    <a:pt x="266" y="488"/>
                  </a:cubicBezTo>
                  <a:cubicBezTo>
                    <a:pt x="158" y="488"/>
                    <a:pt x="70" y="394"/>
                    <a:pt x="70" y="279"/>
                  </a:cubicBezTo>
                  <a:cubicBezTo>
                    <a:pt x="70" y="164"/>
                    <a:pt x="158" y="70"/>
                    <a:pt x="266" y="70"/>
                  </a:cubicBezTo>
                  <a:cubicBezTo>
                    <a:pt x="335" y="70"/>
                    <a:pt x="398" y="108"/>
                    <a:pt x="433" y="169"/>
                  </a:cubicBezTo>
                  <a:cubicBezTo>
                    <a:pt x="438" y="178"/>
                    <a:pt x="450" y="182"/>
                    <a:pt x="460" y="176"/>
                  </a:cubicBezTo>
                  <a:lnTo>
                    <a:pt x="486" y="163"/>
                  </a:lnTo>
                  <a:cubicBezTo>
                    <a:pt x="497" y="157"/>
                    <a:pt x="500" y="144"/>
                    <a:pt x="494" y="134"/>
                  </a:cubicBezTo>
                  <a:cubicBezTo>
                    <a:pt x="448" y="51"/>
                    <a:pt x="362" y="0"/>
                    <a:pt x="266" y="0"/>
                  </a:cubicBezTo>
                  <a:cubicBezTo>
                    <a:pt x="119" y="0"/>
                    <a:pt x="0" y="125"/>
                    <a:pt x="0" y="279"/>
                  </a:cubicBezTo>
                  <a:cubicBezTo>
                    <a:pt x="0" y="433"/>
                    <a:pt x="119" y="558"/>
                    <a:pt x="266" y="558"/>
                  </a:cubicBezTo>
                  <a:cubicBezTo>
                    <a:pt x="357" y="558"/>
                    <a:pt x="441" y="508"/>
                    <a:pt x="490" y="429"/>
                  </a:cubicBezTo>
                  <a:cubicBezTo>
                    <a:pt x="496" y="420"/>
                    <a:pt x="492" y="407"/>
                    <a:pt x="482" y="401"/>
                  </a:cubicBezTo>
                  <a:lnTo>
                    <a:pt x="457" y="386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FBE44E-504C-437B-8D00-143FD728A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26"/>
              <a:ext cx="6" cy="9"/>
            </a:xfrm>
            <a:custGeom>
              <a:avLst/>
              <a:gdLst>
                <a:gd name="T0" fmla="*/ 19 w 26"/>
                <a:gd name="T1" fmla="*/ 0 h 35"/>
                <a:gd name="T2" fmla="*/ 7 w 26"/>
                <a:gd name="T3" fmla="*/ 0 h 35"/>
                <a:gd name="T4" fmla="*/ 0 w 26"/>
                <a:gd name="T5" fmla="*/ 7 h 35"/>
                <a:gd name="T6" fmla="*/ 0 w 26"/>
                <a:gd name="T7" fmla="*/ 27 h 35"/>
                <a:gd name="T8" fmla="*/ 7 w 26"/>
                <a:gd name="T9" fmla="*/ 35 h 35"/>
                <a:gd name="T10" fmla="*/ 19 w 26"/>
                <a:gd name="T11" fmla="*/ 35 h 35"/>
                <a:gd name="T12" fmla="*/ 26 w 26"/>
                <a:gd name="T13" fmla="*/ 27 h 35"/>
                <a:gd name="T14" fmla="*/ 26 w 26"/>
                <a:gd name="T15" fmla="*/ 7 h 35"/>
                <a:gd name="T16" fmla="*/ 19 w 2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6" y="32"/>
                    <a:pt x="26" y="27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D02A451-D298-4E40-A339-C3DBC3CD6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7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7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4F350D7-1E6E-458A-A028-F297A980C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8" y="35"/>
                  </a:cubicBezTo>
                  <a:lnTo>
                    <a:pt x="19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7649F56-7C4F-4D39-92DF-49302D072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26"/>
              <a:ext cx="7" cy="9"/>
            </a:xfrm>
            <a:custGeom>
              <a:avLst/>
              <a:gdLst>
                <a:gd name="T0" fmla="*/ 20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20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2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4" y="35"/>
                    <a:pt x="8" y="35"/>
                  </a:cubicBezTo>
                  <a:lnTo>
                    <a:pt x="20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11693AB-D172-4A72-BCF7-37C259682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2" y="426"/>
              <a:ext cx="44" cy="59"/>
            </a:xfrm>
            <a:custGeom>
              <a:avLst/>
              <a:gdLst>
                <a:gd name="T0" fmla="*/ 179 w 186"/>
                <a:gd name="T1" fmla="*/ 0 h 243"/>
                <a:gd name="T2" fmla="*/ 167 w 186"/>
                <a:gd name="T3" fmla="*/ 0 h 243"/>
                <a:gd name="T4" fmla="*/ 160 w 186"/>
                <a:gd name="T5" fmla="*/ 7 h 243"/>
                <a:gd name="T6" fmla="*/ 160 w 186"/>
                <a:gd name="T7" fmla="*/ 151 h 243"/>
                <a:gd name="T8" fmla="*/ 93 w 186"/>
                <a:gd name="T9" fmla="*/ 216 h 243"/>
                <a:gd name="T10" fmla="*/ 27 w 186"/>
                <a:gd name="T11" fmla="*/ 151 h 243"/>
                <a:gd name="T12" fmla="*/ 27 w 186"/>
                <a:gd name="T13" fmla="*/ 7 h 243"/>
                <a:gd name="T14" fmla="*/ 19 w 186"/>
                <a:gd name="T15" fmla="*/ 0 h 243"/>
                <a:gd name="T16" fmla="*/ 7 w 186"/>
                <a:gd name="T17" fmla="*/ 0 h 243"/>
                <a:gd name="T18" fmla="*/ 0 w 186"/>
                <a:gd name="T19" fmla="*/ 7 h 243"/>
                <a:gd name="T20" fmla="*/ 0 w 186"/>
                <a:gd name="T21" fmla="*/ 151 h 243"/>
                <a:gd name="T22" fmla="*/ 93 w 186"/>
                <a:gd name="T23" fmla="*/ 243 h 243"/>
                <a:gd name="T24" fmla="*/ 186 w 186"/>
                <a:gd name="T25" fmla="*/ 151 h 243"/>
                <a:gd name="T26" fmla="*/ 186 w 186"/>
                <a:gd name="T27" fmla="*/ 7 h 243"/>
                <a:gd name="T28" fmla="*/ 179 w 186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3">
                  <a:moveTo>
                    <a:pt x="179" y="0"/>
                  </a:moveTo>
                  <a:lnTo>
                    <a:pt x="167" y="0"/>
                  </a:lnTo>
                  <a:cubicBezTo>
                    <a:pt x="163" y="0"/>
                    <a:pt x="160" y="3"/>
                    <a:pt x="160" y="7"/>
                  </a:cubicBezTo>
                  <a:lnTo>
                    <a:pt x="160" y="151"/>
                  </a:lnTo>
                  <a:cubicBezTo>
                    <a:pt x="160" y="190"/>
                    <a:pt x="133" y="216"/>
                    <a:pt x="93" y="216"/>
                  </a:cubicBezTo>
                  <a:cubicBezTo>
                    <a:pt x="53" y="216"/>
                    <a:pt x="27" y="190"/>
                    <a:pt x="27" y="151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51"/>
                  </a:lnTo>
                  <a:cubicBezTo>
                    <a:pt x="0" y="204"/>
                    <a:pt x="39" y="243"/>
                    <a:pt x="93" y="243"/>
                  </a:cubicBezTo>
                  <a:cubicBezTo>
                    <a:pt x="148" y="243"/>
                    <a:pt x="186" y="205"/>
                    <a:pt x="186" y="151"/>
                  </a:cubicBezTo>
                  <a:lnTo>
                    <a:pt x="186" y="7"/>
                  </a:lnTo>
                  <a:cubicBezTo>
                    <a:pt x="186" y="3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12DCF94-347E-4348-BD42-C77D387D6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0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6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6" y="185"/>
                  </a:cubicBezTo>
                  <a:lnTo>
                    <a:pt x="147" y="185"/>
                  </a:lnTo>
                  <a:cubicBezTo>
                    <a:pt x="152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9F1A95D-935C-4837-B9D4-2AB1DB2B2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08DC8D5-C4EB-44F5-998D-6BA00876D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6" y="440"/>
              <a:ext cx="38" cy="44"/>
            </a:xfrm>
            <a:custGeom>
              <a:avLst/>
              <a:gdLst>
                <a:gd name="T0" fmla="*/ 149 w 157"/>
                <a:gd name="T1" fmla="*/ 0 h 180"/>
                <a:gd name="T2" fmla="*/ 136 w 157"/>
                <a:gd name="T3" fmla="*/ 0 h 180"/>
                <a:gd name="T4" fmla="*/ 129 w 157"/>
                <a:gd name="T5" fmla="*/ 4 h 180"/>
                <a:gd name="T6" fmla="*/ 79 w 157"/>
                <a:gd name="T7" fmla="*/ 136 h 180"/>
                <a:gd name="T8" fmla="*/ 28 w 157"/>
                <a:gd name="T9" fmla="*/ 4 h 180"/>
                <a:gd name="T10" fmla="*/ 21 w 157"/>
                <a:gd name="T11" fmla="*/ 0 h 180"/>
                <a:gd name="T12" fmla="*/ 8 w 157"/>
                <a:gd name="T13" fmla="*/ 0 h 180"/>
                <a:gd name="T14" fmla="*/ 2 w 157"/>
                <a:gd name="T15" fmla="*/ 3 h 180"/>
                <a:gd name="T16" fmla="*/ 1 w 157"/>
                <a:gd name="T17" fmla="*/ 10 h 180"/>
                <a:gd name="T18" fmla="*/ 65 w 157"/>
                <a:gd name="T19" fmla="*/ 176 h 180"/>
                <a:gd name="T20" fmla="*/ 72 w 157"/>
                <a:gd name="T21" fmla="*/ 180 h 180"/>
                <a:gd name="T22" fmla="*/ 85 w 157"/>
                <a:gd name="T23" fmla="*/ 180 h 180"/>
                <a:gd name="T24" fmla="*/ 92 w 157"/>
                <a:gd name="T25" fmla="*/ 176 h 180"/>
                <a:gd name="T26" fmla="*/ 156 w 157"/>
                <a:gd name="T27" fmla="*/ 10 h 180"/>
                <a:gd name="T28" fmla="*/ 155 w 157"/>
                <a:gd name="T29" fmla="*/ 3 h 180"/>
                <a:gd name="T30" fmla="*/ 149 w 157"/>
                <a:gd name="T3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80">
                  <a:moveTo>
                    <a:pt x="149" y="0"/>
                  </a:moveTo>
                  <a:lnTo>
                    <a:pt x="136" y="0"/>
                  </a:lnTo>
                  <a:cubicBezTo>
                    <a:pt x="133" y="0"/>
                    <a:pt x="130" y="1"/>
                    <a:pt x="129" y="4"/>
                  </a:cubicBezTo>
                  <a:lnTo>
                    <a:pt x="79" y="136"/>
                  </a:lnTo>
                  <a:lnTo>
                    <a:pt x="28" y="4"/>
                  </a:lnTo>
                  <a:cubicBezTo>
                    <a:pt x="27" y="1"/>
                    <a:pt x="24" y="0"/>
                    <a:pt x="21" y="0"/>
                  </a:cubicBezTo>
                  <a:lnTo>
                    <a:pt x="8" y="0"/>
                  </a:ln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1" y="10"/>
                  </a:cubicBezTo>
                  <a:lnTo>
                    <a:pt x="65" y="176"/>
                  </a:lnTo>
                  <a:cubicBezTo>
                    <a:pt x="66" y="179"/>
                    <a:pt x="69" y="180"/>
                    <a:pt x="72" y="180"/>
                  </a:cubicBezTo>
                  <a:lnTo>
                    <a:pt x="85" y="180"/>
                  </a:lnTo>
                  <a:cubicBezTo>
                    <a:pt x="88" y="180"/>
                    <a:pt x="91" y="179"/>
                    <a:pt x="92" y="176"/>
                  </a:cubicBezTo>
                  <a:lnTo>
                    <a:pt x="156" y="10"/>
                  </a:lnTo>
                  <a:cubicBezTo>
                    <a:pt x="157" y="7"/>
                    <a:pt x="156" y="5"/>
                    <a:pt x="155" y="3"/>
                  </a:cubicBezTo>
                  <a:cubicBezTo>
                    <a:pt x="154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3092ED0-DC9A-4070-898A-20E92E7F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8" y="439"/>
              <a:ext cx="44" cy="46"/>
            </a:xfrm>
            <a:custGeom>
              <a:avLst/>
              <a:gdLst>
                <a:gd name="T0" fmla="*/ 30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30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7 w 181"/>
                <a:gd name="T15" fmla="*/ 129 h 189"/>
                <a:gd name="T16" fmla="*/ 176 w 181"/>
                <a:gd name="T17" fmla="*/ 122 h 189"/>
                <a:gd name="T18" fmla="*/ 170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1 w 181"/>
                <a:gd name="T31" fmla="*/ 95 h 189"/>
                <a:gd name="T32" fmla="*/ 153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30" y="76"/>
                  </a:moveTo>
                  <a:cubicBezTo>
                    <a:pt x="38" y="47"/>
                    <a:pt x="62" y="27"/>
                    <a:pt x="90" y="27"/>
                  </a:cubicBezTo>
                  <a:cubicBezTo>
                    <a:pt x="119" y="27"/>
                    <a:pt x="143" y="47"/>
                    <a:pt x="151" y="76"/>
                  </a:cubicBezTo>
                  <a:lnTo>
                    <a:pt x="30" y="76"/>
                  </a:lnTo>
                  <a:close/>
                  <a:moveTo>
                    <a:pt x="90" y="0"/>
                  </a:moveTo>
                  <a:cubicBezTo>
                    <a:pt x="41" y="0"/>
                    <a:pt x="0" y="43"/>
                    <a:pt x="0" y="96"/>
                  </a:cubicBezTo>
                  <a:cubicBezTo>
                    <a:pt x="0" y="148"/>
                    <a:pt x="41" y="189"/>
                    <a:pt x="92" y="189"/>
                  </a:cubicBezTo>
                  <a:cubicBezTo>
                    <a:pt x="134" y="189"/>
                    <a:pt x="164" y="168"/>
                    <a:pt x="177" y="129"/>
                  </a:cubicBezTo>
                  <a:cubicBezTo>
                    <a:pt x="177" y="127"/>
                    <a:pt x="177" y="124"/>
                    <a:pt x="176" y="122"/>
                  </a:cubicBezTo>
                  <a:cubicBezTo>
                    <a:pt x="174" y="120"/>
                    <a:pt x="172" y="119"/>
                    <a:pt x="170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1" y="150"/>
                    <a:pt x="121" y="163"/>
                    <a:pt x="92" y="163"/>
                  </a:cubicBezTo>
                  <a:cubicBezTo>
                    <a:pt x="58" y="163"/>
                    <a:pt x="31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1" y="99"/>
                    <a:pt x="181" y="95"/>
                  </a:cubicBezTo>
                  <a:cubicBezTo>
                    <a:pt x="181" y="71"/>
                    <a:pt x="171" y="45"/>
                    <a:pt x="153" y="27"/>
                  </a:cubicBezTo>
                  <a:cubicBezTo>
                    <a:pt x="136" y="10"/>
                    <a:pt x="114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1D79EBF-12B4-4F06-99FD-F13DC8C9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2" y="439"/>
              <a:ext cx="22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19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19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3" y="7"/>
                    <a:pt x="19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19" y="187"/>
                  </a:lnTo>
                  <a:cubicBezTo>
                    <a:pt x="23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0" y="28"/>
                    <a:pt x="92" y="27"/>
                  </a:cubicBezTo>
                  <a:cubicBezTo>
                    <a:pt x="93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1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F62BAE6-AA1A-4B0D-8FDE-7B3E668E4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5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4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4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5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4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7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D84D54C-DDEC-44E4-926C-0658BCE4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98DA956-901D-4828-B3C1-101BF9EC8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3" y="432"/>
              <a:ext cx="23" cy="52"/>
            </a:xfrm>
            <a:custGeom>
              <a:avLst/>
              <a:gdLst>
                <a:gd name="T0" fmla="*/ 87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3 w 94"/>
                <a:gd name="T11" fmla="*/ 7 h 217"/>
                <a:gd name="T12" fmla="*/ 23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3 w 94"/>
                <a:gd name="T23" fmla="*/ 62 h 217"/>
                <a:gd name="T24" fmla="*/ 23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7 w 94"/>
                <a:gd name="T39" fmla="*/ 191 h 217"/>
                <a:gd name="T40" fmla="*/ 60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7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7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7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3" y="3"/>
                    <a:pt x="23" y="7"/>
                  </a:cubicBezTo>
                  <a:lnTo>
                    <a:pt x="23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3" y="62"/>
                  </a:lnTo>
                  <a:lnTo>
                    <a:pt x="23" y="152"/>
                  </a:lnTo>
                  <a:cubicBezTo>
                    <a:pt x="23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3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9" y="191"/>
                    <a:pt x="87" y="191"/>
                  </a:cubicBezTo>
                  <a:cubicBezTo>
                    <a:pt x="75" y="191"/>
                    <a:pt x="66" y="189"/>
                    <a:pt x="60" y="183"/>
                  </a:cubicBezTo>
                  <a:cubicBezTo>
                    <a:pt x="53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7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7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5DDD84C-A031-4DB7-9EFB-C181ADD6AD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" y="439"/>
              <a:ext cx="39" cy="45"/>
            </a:xfrm>
            <a:custGeom>
              <a:avLst/>
              <a:gdLst>
                <a:gd name="T0" fmla="*/ 67 w 164"/>
                <a:gd name="T1" fmla="*/ 162 h 188"/>
                <a:gd name="T2" fmla="*/ 27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7 w 164"/>
                <a:gd name="T11" fmla="*/ 162 h 188"/>
                <a:gd name="T12" fmla="*/ 158 w 164"/>
                <a:gd name="T13" fmla="*/ 151 h 188"/>
                <a:gd name="T14" fmla="*/ 158 w 164"/>
                <a:gd name="T15" fmla="*/ 57 h 188"/>
                <a:gd name="T16" fmla="*/ 85 w 164"/>
                <a:gd name="T17" fmla="*/ 0 h 188"/>
                <a:gd name="T18" fmla="*/ 9 w 164"/>
                <a:gd name="T19" fmla="*/ 53 h 188"/>
                <a:gd name="T20" fmla="*/ 10 w 164"/>
                <a:gd name="T21" fmla="*/ 59 h 188"/>
                <a:gd name="T22" fmla="*/ 16 w 164"/>
                <a:gd name="T23" fmla="*/ 62 h 188"/>
                <a:gd name="T24" fmla="*/ 28 w 164"/>
                <a:gd name="T25" fmla="*/ 62 h 188"/>
                <a:gd name="T26" fmla="*/ 35 w 164"/>
                <a:gd name="T27" fmla="*/ 57 h 188"/>
                <a:gd name="T28" fmla="*/ 85 w 164"/>
                <a:gd name="T29" fmla="*/ 27 h 188"/>
                <a:gd name="T30" fmla="*/ 132 w 164"/>
                <a:gd name="T31" fmla="*/ 57 h 188"/>
                <a:gd name="T32" fmla="*/ 77 w 164"/>
                <a:gd name="T33" fmla="*/ 78 h 188"/>
                <a:gd name="T34" fmla="*/ 0 w 164"/>
                <a:gd name="T35" fmla="*/ 135 h 188"/>
                <a:gd name="T36" fmla="*/ 67 w 164"/>
                <a:gd name="T37" fmla="*/ 188 h 188"/>
                <a:gd name="T38" fmla="*/ 133 w 164"/>
                <a:gd name="T39" fmla="*/ 168 h 188"/>
                <a:gd name="T40" fmla="*/ 137 w 164"/>
                <a:gd name="T41" fmla="*/ 181 h 188"/>
                <a:gd name="T42" fmla="*/ 144 w 164"/>
                <a:gd name="T43" fmla="*/ 185 h 188"/>
                <a:gd name="T44" fmla="*/ 156 w 164"/>
                <a:gd name="T45" fmla="*/ 185 h 188"/>
                <a:gd name="T46" fmla="*/ 162 w 164"/>
                <a:gd name="T47" fmla="*/ 182 h 188"/>
                <a:gd name="T48" fmla="*/ 163 w 164"/>
                <a:gd name="T49" fmla="*/ 175 h 188"/>
                <a:gd name="T50" fmla="*/ 158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7" y="162"/>
                  </a:moveTo>
                  <a:cubicBezTo>
                    <a:pt x="67" y="162"/>
                    <a:pt x="27" y="161"/>
                    <a:pt x="27" y="134"/>
                  </a:cubicBezTo>
                  <a:cubicBezTo>
                    <a:pt x="27" y="122"/>
                    <a:pt x="31" y="108"/>
                    <a:pt x="80" y="103"/>
                  </a:cubicBezTo>
                  <a:cubicBezTo>
                    <a:pt x="97" y="102"/>
                    <a:pt x="117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99" y="162"/>
                    <a:pt x="67" y="162"/>
                  </a:cubicBezTo>
                  <a:close/>
                  <a:moveTo>
                    <a:pt x="158" y="151"/>
                  </a:moveTo>
                  <a:lnTo>
                    <a:pt x="158" y="57"/>
                  </a:lnTo>
                  <a:cubicBezTo>
                    <a:pt x="158" y="22"/>
                    <a:pt x="131" y="0"/>
                    <a:pt x="85" y="0"/>
                  </a:cubicBezTo>
                  <a:cubicBezTo>
                    <a:pt x="45" y="0"/>
                    <a:pt x="17" y="19"/>
                    <a:pt x="9" y="53"/>
                  </a:cubicBezTo>
                  <a:cubicBezTo>
                    <a:pt x="8" y="55"/>
                    <a:pt x="9" y="57"/>
                    <a:pt x="10" y="59"/>
                  </a:cubicBezTo>
                  <a:cubicBezTo>
                    <a:pt x="11" y="61"/>
                    <a:pt x="14" y="62"/>
                    <a:pt x="16" y="62"/>
                  </a:cubicBezTo>
                  <a:lnTo>
                    <a:pt x="28" y="62"/>
                  </a:lnTo>
                  <a:cubicBezTo>
                    <a:pt x="31" y="62"/>
                    <a:pt x="34" y="60"/>
                    <a:pt x="35" y="57"/>
                  </a:cubicBezTo>
                  <a:cubicBezTo>
                    <a:pt x="43" y="32"/>
                    <a:pt x="67" y="27"/>
                    <a:pt x="85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5" y="74"/>
                    <a:pt x="77" y="78"/>
                  </a:cubicBezTo>
                  <a:cubicBezTo>
                    <a:pt x="54" y="80"/>
                    <a:pt x="0" y="85"/>
                    <a:pt x="0" y="135"/>
                  </a:cubicBezTo>
                  <a:cubicBezTo>
                    <a:pt x="0" y="172"/>
                    <a:pt x="35" y="188"/>
                    <a:pt x="67" y="188"/>
                  </a:cubicBezTo>
                  <a:cubicBezTo>
                    <a:pt x="94" y="188"/>
                    <a:pt x="117" y="181"/>
                    <a:pt x="133" y="168"/>
                  </a:cubicBezTo>
                  <a:cubicBezTo>
                    <a:pt x="134" y="173"/>
                    <a:pt x="135" y="177"/>
                    <a:pt x="137" y="181"/>
                  </a:cubicBezTo>
                  <a:cubicBezTo>
                    <a:pt x="138" y="184"/>
                    <a:pt x="141" y="185"/>
                    <a:pt x="144" y="185"/>
                  </a:cubicBezTo>
                  <a:lnTo>
                    <a:pt x="156" y="185"/>
                  </a:lnTo>
                  <a:cubicBezTo>
                    <a:pt x="158" y="185"/>
                    <a:pt x="161" y="184"/>
                    <a:pt x="162" y="182"/>
                  </a:cubicBezTo>
                  <a:cubicBezTo>
                    <a:pt x="163" y="180"/>
                    <a:pt x="164" y="178"/>
                    <a:pt x="163" y="175"/>
                  </a:cubicBezTo>
                  <a:cubicBezTo>
                    <a:pt x="160" y="170"/>
                    <a:pt x="158" y="158"/>
                    <a:pt x="158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86AFC46-0199-4824-979B-637A047B24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73" y="439"/>
              <a:ext cx="39" cy="45"/>
            </a:xfrm>
            <a:custGeom>
              <a:avLst/>
              <a:gdLst>
                <a:gd name="T0" fmla="*/ 68 w 164"/>
                <a:gd name="T1" fmla="*/ 162 h 188"/>
                <a:gd name="T2" fmla="*/ 28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8 w 164"/>
                <a:gd name="T11" fmla="*/ 162 h 188"/>
                <a:gd name="T12" fmla="*/ 159 w 164"/>
                <a:gd name="T13" fmla="*/ 151 h 188"/>
                <a:gd name="T14" fmla="*/ 159 w 164"/>
                <a:gd name="T15" fmla="*/ 57 h 188"/>
                <a:gd name="T16" fmla="*/ 86 w 164"/>
                <a:gd name="T17" fmla="*/ 0 h 188"/>
                <a:gd name="T18" fmla="*/ 9 w 164"/>
                <a:gd name="T19" fmla="*/ 53 h 188"/>
                <a:gd name="T20" fmla="*/ 11 w 164"/>
                <a:gd name="T21" fmla="*/ 59 h 188"/>
                <a:gd name="T22" fmla="*/ 17 w 164"/>
                <a:gd name="T23" fmla="*/ 62 h 188"/>
                <a:gd name="T24" fmla="*/ 29 w 164"/>
                <a:gd name="T25" fmla="*/ 62 h 188"/>
                <a:gd name="T26" fmla="*/ 36 w 164"/>
                <a:gd name="T27" fmla="*/ 57 h 188"/>
                <a:gd name="T28" fmla="*/ 86 w 164"/>
                <a:gd name="T29" fmla="*/ 27 h 188"/>
                <a:gd name="T30" fmla="*/ 132 w 164"/>
                <a:gd name="T31" fmla="*/ 57 h 188"/>
                <a:gd name="T32" fmla="*/ 78 w 164"/>
                <a:gd name="T33" fmla="*/ 78 h 188"/>
                <a:gd name="T34" fmla="*/ 0 w 164"/>
                <a:gd name="T35" fmla="*/ 135 h 188"/>
                <a:gd name="T36" fmla="*/ 68 w 164"/>
                <a:gd name="T37" fmla="*/ 188 h 188"/>
                <a:gd name="T38" fmla="*/ 134 w 164"/>
                <a:gd name="T39" fmla="*/ 168 h 188"/>
                <a:gd name="T40" fmla="*/ 138 w 164"/>
                <a:gd name="T41" fmla="*/ 181 h 188"/>
                <a:gd name="T42" fmla="*/ 144 w 164"/>
                <a:gd name="T43" fmla="*/ 185 h 188"/>
                <a:gd name="T44" fmla="*/ 157 w 164"/>
                <a:gd name="T45" fmla="*/ 185 h 188"/>
                <a:gd name="T46" fmla="*/ 163 w 164"/>
                <a:gd name="T47" fmla="*/ 182 h 188"/>
                <a:gd name="T48" fmla="*/ 163 w 164"/>
                <a:gd name="T49" fmla="*/ 175 h 188"/>
                <a:gd name="T50" fmla="*/ 159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8" y="162"/>
                  </a:moveTo>
                  <a:cubicBezTo>
                    <a:pt x="68" y="162"/>
                    <a:pt x="28" y="161"/>
                    <a:pt x="28" y="134"/>
                  </a:cubicBezTo>
                  <a:cubicBezTo>
                    <a:pt x="28" y="122"/>
                    <a:pt x="32" y="108"/>
                    <a:pt x="80" y="103"/>
                  </a:cubicBezTo>
                  <a:cubicBezTo>
                    <a:pt x="98" y="102"/>
                    <a:pt x="118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100" y="162"/>
                    <a:pt x="68" y="162"/>
                  </a:cubicBezTo>
                  <a:close/>
                  <a:moveTo>
                    <a:pt x="159" y="151"/>
                  </a:moveTo>
                  <a:lnTo>
                    <a:pt x="159" y="57"/>
                  </a:lnTo>
                  <a:cubicBezTo>
                    <a:pt x="159" y="22"/>
                    <a:pt x="132" y="0"/>
                    <a:pt x="86" y="0"/>
                  </a:cubicBezTo>
                  <a:cubicBezTo>
                    <a:pt x="46" y="0"/>
                    <a:pt x="18" y="19"/>
                    <a:pt x="9" y="53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2" y="61"/>
                    <a:pt x="14" y="62"/>
                    <a:pt x="17" y="62"/>
                  </a:cubicBezTo>
                  <a:lnTo>
                    <a:pt x="29" y="62"/>
                  </a:lnTo>
                  <a:cubicBezTo>
                    <a:pt x="32" y="62"/>
                    <a:pt x="35" y="60"/>
                    <a:pt x="36" y="57"/>
                  </a:cubicBezTo>
                  <a:cubicBezTo>
                    <a:pt x="44" y="32"/>
                    <a:pt x="68" y="27"/>
                    <a:pt x="86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6" y="74"/>
                    <a:pt x="78" y="78"/>
                  </a:cubicBezTo>
                  <a:cubicBezTo>
                    <a:pt x="55" y="80"/>
                    <a:pt x="0" y="85"/>
                    <a:pt x="0" y="135"/>
                  </a:cubicBezTo>
                  <a:cubicBezTo>
                    <a:pt x="0" y="172"/>
                    <a:pt x="36" y="188"/>
                    <a:pt x="68" y="188"/>
                  </a:cubicBezTo>
                  <a:cubicBezTo>
                    <a:pt x="95" y="188"/>
                    <a:pt x="118" y="181"/>
                    <a:pt x="134" y="168"/>
                  </a:cubicBezTo>
                  <a:cubicBezTo>
                    <a:pt x="134" y="173"/>
                    <a:pt x="136" y="177"/>
                    <a:pt x="138" y="181"/>
                  </a:cubicBezTo>
                  <a:cubicBezTo>
                    <a:pt x="139" y="184"/>
                    <a:pt x="141" y="185"/>
                    <a:pt x="144" y="185"/>
                  </a:cubicBezTo>
                  <a:lnTo>
                    <a:pt x="157" y="185"/>
                  </a:lnTo>
                  <a:cubicBezTo>
                    <a:pt x="159" y="185"/>
                    <a:pt x="161" y="184"/>
                    <a:pt x="163" y="182"/>
                  </a:cubicBezTo>
                  <a:cubicBezTo>
                    <a:pt x="164" y="180"/>
                    <a:pt x="164" y="178"/>
                    <a:pt x="163" y="175"/>
                  </a:cubicBezTo>
                  <a:cubicBezTo>
                    <a:pt x="161" y="170"/>
                    <a:pt x="159" y="158"/>
                    <a:pt x="159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D0EEFA8-0615-468B-8310-B2C4F31A3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40"/>
              <a:ext cx="6" cy="44"/>
            </a:xfrm>
            <a:custGeom>
              <a:avLst/>
              <a:gdLst>
                <a:gd name="T0" fmla="*/ 19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19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19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8" y="180"/>
                  </a:cubicBezTo>
                  <a:lnTo>
                    <a:pt x="19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6E41F3C-AA12-417C-978D-8B8468797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5" y="439"/>
              <a:ext cx="23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20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20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1" y="28"/>
                    <a:pt x="92" y="27"/>
                  </a:cubicBezTo>
                  <a:cubicBezTo>
                    <a:pt x="94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674113-A324-4FB1-A94F-90C28A71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7" y="426"/>
              <a:ext cx="54" cy="58"/>
            </a:xfrm>
            <a:custGeom>
              <a:avLst/>
              <a:gdLst>
                <a:gd name="T0" fmla="*/ 217 w 224"/>
                <a:gd name="T1" fmla="*/ 0 h 238"/>
                <a:gd name="T2" fmla="*/ 204 w 224"/>
                <a:gd name="T3" fmla="*/ 0 h 238"/>
                <a:gd name="T4" fmla="*/ 197 w 224"/>
                <a:gd name="T5" fmla="*/ 4 h 238"/>
                <a:gd name="T6" fmla="*/ 112 w 224"/>
                <a:gd name="T7" fmla="*/ 198 h 238"/>
                <a:gd name="T8" fmla="*/ 27 w 224"/>
                <a:gd name="T9" fmla="*/ 4 h 238"/>
                <a:gd name="T10" fmla="*/ 20 w 224"/>
                <a:gd name="T11" fmla="*/ 0 h 238"/>
                <a:gd name="T12" fmla="*/ 8 w 224"/>
                <a:gd name="T13" fmla="*/ 0 h 238"/>
                <a:gd name="T14" fmla="*/ 0 w 224"/>
                <a:gd name="T15" fmla="*/ 7 h 238"/>
                <a:gd name="T16" fmla="*/ 0 w 224"/>
                <a:gd name="T17" fmla="*/ 231 h 238"/>
                <a:gd name="T18" fmla="*/ 8 w 224"/>
                <a:gd name="T19" fmla="*/ 238 h 238"/>
                <a:gd name="T20" fmla="*/ 19 w 224"/>
                <a:gd name="T21" fmla="*/ 238 h 238"/>
                <a:gd name="T22" fmla="*/ 27 w 224"/>
                <a:gd name="T23" fmla="*/ 231 h 238"/>
                <a:gd name="T24" fmla="*/ 27 w 224"/>
                <a:gd name="T25" fmla="*/ 70 h 238"/>
                <a:gd name="T26" fmla="*/ 99 w 224"/>
                <a:gd name="T27" fmla="*/ 234 h 238"/>
                <a:gd name="T28" fmla="*/ 106 w 224"/>
                <a:gd name="T29" fmla="*/ 238 h 238"/>
                <a:gd name="T30" fmla="*/ 119 w 224"/>
                <a:gd name="T31" fmla="*/ 238 h 238"/>
                <a:gd name="T32" fmla="*/ 126 w 224"/>
                <a:gd name="T33" fmla="*/ 234 h 238"/>
                <a:gd name="T34" fmla="*/ 197 w 224"/>
                <a:gd name="T35" fmla="*/ 70 h 238"/>
                <a:gd name="T36" fmla="*/ 197 w 224"/>
                <a:gd name="T37" fmla="*/ 231 h 238"/>
                <a:gd name="T38" fmla="*/ 205 w 224"/>
                <a:gd name="T39" fmla="*/ 238 h 238"/>
                <a:gd name="T40" fmla="*/ 217 w 224"/>
                <a:gd name="T41" fmla="*/ 238 h 238"/>
                <a:gd name="T42" fmla="*/ 224 w 224"/>
                <a:gd name="T43" fmla="*/ 231 h 238"/>
                <a:gd name="T44" fmla="*/ 224 w 224"/>
                <a:gd name="T45" fmla="*/ 7 h 238"/>
                <a:gd name="T46" fmla="*/ 217 w 224"/>
                <a:gd name="T4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238">
                  <a:moveTo>
                    <a:pt x="217" y="0"/>
                  </a:moveTo>
                  <a:lnTo>
                    <a:pt x="204" y="0"/>
                  </a:lnTo>
                  <a:cubicBezTo>
                    <a:pt x="201" y="0"/>
                    <a:pt x="198" y="2"/>
                    <a:pt x="197" y="4"/>
                  </a:cubicBezTo>
                  <a:lnTo>
                    <a:pt x="112" y="198"/>
                  </a:lnTo>
                  <a:lnTo>
                    <a:pt x="27" y="4"/>
                  </a:lnTo>
                  <a:cubicBezTo>
                    <a:pt x="26" y="2"/>
                    <a:pt x="23" y="0"/>
                    <a:pt x="20" y="0"/>
                  </a:cubicBez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31"/>
                  </a:lnTo>
                  <a:cubicBezTo>
                    <a:pt x="0" y="235"/>
                    <a:pt x="3" y="238"/>
                    <a:pt x="8" y="238"/>
                  </a:cubicBezTo>
                  <a:lnTo>
                    <a:pt x="19" y="238"/>
                  </a:lnTo>
                  <a:cubicBezTo>
                    <a:pt x="24" y="238"/>
                    <a:pt x="27" y="235"/>
                    <a:pt x="27" y="231"/>
                  </a:cubicBezTo>
                  <a:lnTo>
                    <a:pt x="27" y="70"/>
                  </a:lnTo>
                  <a:lnTo>
                    <a:pt x="99" y="234"/>
                  </a:lnTo>
                  <a:cubicBezTo>
                    <a:pt x="100" y="237"/>
                    <a:pt x="103" y="238"/>
                    <a:pt x="106" y="238"/>
                  </a:cubicBezTo>
                  <a:lnTo>
                    <a:pt x="119" y="238"/>
                  </a:lnTo>
                  <a:cubicBezTo>
                    <a:pt x="122" y="238"/>
                    <a:pt x="124" y="237"/>
                    <a:pt x="126" y="234"/>
                  </a:cubicBezTo>
                  <a:lnTo>
                    <a:pt x="197" y="70"/>
                  </a:lnTo>
                  <a:lnTo>
                    <a:pt x="197" y="231"/>
                  </a:lnTo>
                  <a:cubicBezTo>
                    <a:pt x="197" y="235"/>
                    <a:pt x="201" y="238"/>
                    <a:pt x="205" y="238"/>
                  </a:cubicBezTo>
                  <a:lnTo>
                    <a:pt x="217" y="238"/>
                  </a:lnTo>
                  <a:cubicBezTo>
                    <a:pt x="221" y="238"/>
                    <a:pt x="224" y="235"/>
                    <a:pt x="224" y="231"/>
                  </a:cubicBezTo>
                  <a:lnTo>
                    <a:pt x="224" y="7"/>
                  </a:lnTo>
                  <a:cubicBezTo>
                    <a:pt x="224" y="3"/>
                    <a:pt x="221" y="0"/>
                    <a:pt x="217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13A2518-1F46-414F-A06A-C9ACD2C41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2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1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1EA17C5-200B-4C66-AA46-9F488F1DEF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5A788E5-69AF-4386-978C-F5110CD3E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2" y="422"/>
              <a:ext cx="43" cy="63"/>
            </a:xfrm>
            <a:custGeom>
              <a:avLst/>
              <a:gdLst>
                <a:gd name="T0" fmla="*/ 90 w 180"/>
                <a:gd name="T1" fmla="*/ 232 h 258"/>
                <a:gd name="T2" fmla="*/ 26 w 180"/>
                <a:gd name="T3" fmla="*/ 164 h 258"/>
                <a:gd name="T4" fmla="*/ 90 w 180"/>
                <a:gd name="T5" fmla="*/ 96 h 258"/>
                <a:gd name="T6" fmla="*/ 154 w 180"/>
                <a:gd name="T7" fmla="*/ 164 h 258"/>
                <a:gd name="T8" fmla="*/ 90 w 180"/>
                <a:gd name="T9" fmla="*/ 232 h 258"/>
                <a:gd name="T10" fmla="*/ 173 w 180"/>
                <a:gd name="T11" fmla="*/ 0 h 258"/>
                <a:gd name="T12" fmla="*/ 161 w 180"/>
                <a:gd name="T13" fmla="*/ 0 h 258"/>
                <a:gd name="T14" fmla="*/ 154 w 180"/>
                <a:gd name="T15" fmla="*/ 7 h 258"/>
                <a:gd name="T16" fmla="*/ 154 w 180"/>
                <a:gd name="T17" fmla="*/ 98 h 258"/>
                <a:gd name="T18" fmla="*/ 90 w 180"/>
                <a:gd name="T19" fmla="*/ 69 h 258"/>
                <a:gd name="T20" fmla="*/ 0 w 180"/>
                <a:gd name="T21" fmla="*/ 164 h 258"/>
                <a:gd name="T22" fmla="*/ 90 w 180"/>
                <a:gd name="T23" fmla="*/ 258 h 258"/>
                <a:gd name="T24" fmla="*/ 154 w 180"/>
                <a:gd name="T25" fmla="*/ 230 h 258"/>
                <a:gd name="T26" fmla="*/ 154 w 180"/>
                <a:gd name="T27" fmla="*/ 247 h 258"/>
                <a:gd name="T28" fmla="*/ 161 w 180"/>
                <a:gd name="T29" fmla="*/ 254 h 258"/>
                <a:gd name="T30" fmla="*/ 173 w 180"/>
                <a:gd name="T31" fmla="*/ 254 h 258"/>
                <a:gd name="T32" fmla="*/ 180 w 180"/>
                <a:gd name="T33" fmla="*/ 247 h 258"/>
                <a:gd name="T34" fmla="*/ 180 w 180"/>
                <a:gd name="T35" fmla="*/ 7 h 258"/>
                <a:gd name="T36" fmla="*/ 173 w 180"/>
                <a:gd name="T3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58">
                  <a:moveTo>
                    <a:pt x="90" y="232"/>
                  </a:moveTo>
                  <a:cubicBezTo>
                    <a:pt x="55" y="232"/>
                    <a:pt x="26" y="202"/>
                    <a:pt x="26" y="164"/>
                  </a:cubicBezTo>
                  <a:cubicBezTo>
                    <a:pt x="26" y="127"/>
                    <a:pt x="55" y="96"/>
                    <a:pt x="90" y="96"/>
                  </a:cubicBezTo>
                  <a:cubicBezTo>
                    <a:pt x="125" y="96"/>
                    <a:pt x="154" y="127"/>
                    <a:pt x="154" y="164"/>
                  </a:cubicBezTo>
                  <a:cubicBezTo>
                    <a:pt x="154" y="202"/>
                    <a:pt x="125" y="232"/>
                    <a:pt x="90" y="232"/>
                  </a:cubicBezTo>
                  <a:close/>
                  <a:moveTo>
                    <a:pt x="173" y="0"/>
                  </a:moveTo>
                  <a:lnTo>
                    <a:pt x="161" y="0"/>
                  </a:lnTo>
                  <a:cubicBezTo>
                    <a:pt x="157" y="0"/>
                    <a:pt x="154" y="3"/>
                    <a:pt x="154" y="7"/>
                  </a:cubicBezTo>
                  <a:lnTo>
                    <a:pt x="154" y="98"/>
                  </a:lnTo>
                  <a:cubicBezTo>
                    <a:pt x="137" y="80"/>
                    <a:pt x="114" y="69"/>
                    <a:pt x="90" y="69"/>
                  </a:cubicBezTo>
                  <a:cubicBezTo>
                    <a:pt x="40" y="69"/>
                    <a:pt x="0" y="112"/>
                    <a:pt x="0" y="164"/>
                  </a:cubicBezTo>
                  <a:cubicBezTo>
                    <a:pt x="0" y="216"/>
                    <a:pt x="40" y="258"/>
                    <a:pt x="90" y="258"/>
                  </a:cubicBezTo>
                  <a:cubicBezTo>
                    <a:pt x="114" y="258"/>
                    <a:pt x="137" y="248"/>
                    <a:pt x="154" y="230"/>
                  </a:cubicBezTo>
                  <a:lnTo>
                    <a:pt x="154" y="247"/>
                  </a:lnTo>
                  <a:cubicBezTo>
                    <a:pt x="154" y="251"/>
                    <a:pt x="157" y="254"/>
                    <a:pt x="161" y="254"/>
                  </a:cubicBezTo>
                  <a:lnTo>
                    <a:pt x="173" y="254"/>
                  </a:lnTo>
                  <a:cubicBezTo>
                    <a:pt x="177" y="254"/>
                    <a:pt x="180" y="251"/>
                    <a:pt x="180" y="247"/>
                  </a:cubicBezTo>
                  <a:lnTo>
                    <a:pt x="180" y="7"/>
                  </a:lnTo>
                  <a:cubicBezTo>
                    <a:pt x="180" y="3"/>
                    <a:pt x="177" y="0"/>
                    <a:pt x="173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4F6CA5B9-671C-43BB-AF51-0279A1F8A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40"/>
              <a:ext cx="7" cy="44"/>
            </a:xfrm>
            <a:custGeom>
              <a:avLst/>
              <a:gdLst>
                <a:gd name="T0" fmla="*/ 20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20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20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4" y="180"/>
                    <a:pt x="8" y="180"/>
                  </a:cubicBezTo>
                  <a:lnTo>
                    <a:pt x="20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F9C4F9-294A-4CFE-BA51-ACEC26CB4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4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3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3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4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3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6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C57128A5-60C9-4C0C-9F5F-83893A65A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9" y="422"/>
              <a:ext cx="37" cy="62"/>
            </a:xfrm>
            <a:custGeom>
              <a:avLst/>
              <a:gdLst>
                <a:gd name="T0" fmla="*/ 79 w 155"/>
                <a:gd name="T1" fmla="*/ 69 h 254"/>
                <a:gd name="T2" fmla="*/ 27 w 155"/>
                <a:gd name="T3" fmla="*/ 89 h 254"/>
                <a:gd name="T4" fmla="*/ 27 w 155"/>
                <a:gd name="T5" fmla="*/ 7 h 254"/>
                <a:gd name="T6" fmla="*/ 19 w 155"/>
                <a:gd name="T7" fmla="*/ 0 h 254"/>
                <a:gd name="T8" fmla="*/ 7 w 155"/>
                <a:gd name="T9" fmla="*/ 0 h 254"/>
                <a:gd name="T10" fmla="*/ 0 w 155"/>
                <a:gd name="T11" fmla="*/ 7 h 254"/>
                <a:gd name="T12" fmla="*/ 0 w 155"/>
                <a:gd name="T13" fmla="*/ 247 h 254"/>
                <a:gd name="T14" fmla="*/ 7 w 155"/>
                <a:gd name="T15" fmla="*/ 254 h 254"/>
                <a:gd name="T16" fmla="*/ 19 w 155"/>
                <a:gd name="T17" fmla="*/ 254 h 254"/>
                <a:gd name="T18" fmla="*/ 27 w 155"/>
                <a:gd name="T19" fmla="*/ 247 h 254"/>
                <a:gd name="T20" fmla="*/ 27 w 155"/>
                <a:gd name="T21" fmla="*/ 147 h 254"/>
                <a:gd name="T22" fmla="*/ 79 w 155"/>
                <a:gd name="T23" fmla="*/ 96 h 254"/>
                <a:gd name="T24" fmla="*/ 128 w 155"/>
                <a:gd name="T25" fmla="*/ 147 h 254"/>
                <a:gd name="T26" fmla="*/ 128 w 155"/>
                <a:gd name="T27" fmla="*/ 247 h 254"/>
                <a:gd name="T28" fmla="*/ 135 w 155"/>
                <a:gd name="T29" fmla="*/ 254 h 254"/>
                <a:gd name="T30" fmla="*/ 147 w 155"/>
                <a:gd name="T31" fmla="*/ 254 h 254"/>
                <a:gd name="T32" fmla="*/ 155 w 155"/>
                <a:gd name="T33" fmla="*/ 247 h 254"/>
                <a:gd name="T34" fmla="*/ 155 w 155"/>
                <a:gd name="T35" fmla="*/ 147 h 254"/>
                <a:gd name="T36" fmla="*/ 79 w 155"/>
                <a:gd name="T37" fmla="*/ 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54">
                  <a:moveTo>
                    <a:pt x="79" y="69"/>
                  </a:moveTo>
                  <a:cubicBezTo>
                    <a:pt x="59" y="69"/>
                    <a:pt x="41" y="76"/>
                    <a:pt x="27" y="89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47"/>
                  </a:lnTo>
                  <a:cubicBezTo>
                    <a:pt x="0" y="251"/>
                    <a:pt x="3" y="254"/>
                    <a:pt x="7" y="254"/>
                  </a:cubicBezTo>
                  <a:lnTo>
                    <a:pt x="19" y="254"/>
                  </a:lnTo>
                  <a:cubicBezTo>
                    <a:pt x="23" y="254"/>
                    <a:pt x="27" y="251"/>
                    <a:pt x="27" y="247"/>
                  </a:cubicBezTo>
                  <a:lnTo>
                    <a:pt x="27" y="147"/>
                  </a:lnTo>
                  <a:cubicBezTo>
                    <a:pt x="27" y="118"/>
                    <a:pt x="49" y="96"/>
                    <a:pt x="79" y="96"/>
                  </a:cubicBezTo>
                  <a:cubicBezTo>
                    <a:pt x="111" y="96"/>
                    <a:pt x="128" y="114"/>
                    <a:pt x="128" y="147"/>
                  </a:cubicBezTo>
                  <a:lnTo>
                    <a:pt x="128" y="247"/>
                  </a:lnTo>
                  <a:cubicBezTo>
                    <a:pt x="128" y="251"/>
                    <a:pt x="131" y="254"/>
                    <a:pt x="135" y="254"/>
                  </a:cubicBezTo>
                  <a:lnTo>
                    <a:pt x="147" y="254"/>
                  </a:lnTo>
                  <a:cubicBezTo>
                    <a:pt x="151" y="254"/>
                    <a:pt x="155" y="251"/>
                    <a:pt x="155" y="247"/>
                  </a:cubicBezTo>
                  <a:lnTo>
                    <a:pt x="155" y="147"/>
                  </a:lnTo>
                  <a:cubicBezTo>
                    <a:pt x="155" y="99"/>
                    <a:pt x="126" y="69"/>
                    <a:pt x="79" y="69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C479B4C-24CF-4A56-AE03-B39D98F026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13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974CC57D-CA05-4687-A43D-E4D901C1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5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5" y="185"/>
                  </a:cubicBezTo>
                  <a:lnTo>
                    <a:pt x="147" y="185"/>
                  </a:lnTo>
                  <a:cubicBezTo>
                    <a:pt x="151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256B23C2-3A5B-4FBE-A93D-199D31998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2" y="432"/>
              <a:ext cx="22" cy="52"/>
            </a:xfrm>
            <a:custGeom>
              <a:avLst/>
              <a:gdLst>
                <a:gd name="T0" fmla="*/ 86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2 w 94"/>
                <a:gd name="T11" fmla="*/ 7 h 217"/>
                <a:gd name="T12" fmla="*/ 22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2 w 94"/>
                <a:gd name="T23" fmla="*/ 62 h 217"/>
                <a:gd name="T24" fmla="*/ 22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6 w 94"/>
                <a:gd name="T39" fmla="*/ 191 h 217"/>
                <a:gd name="T40" fmla="*/ 59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6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6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6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2" y="3"/>
                    <a:pt x="22" y="7"/>
                  </a:cubicBezTo>
                  <a:lnTo>
                    <a:pt x="22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2" y="62"/>
                  </a:lnTo>
                  <a:lnTo>
                    <a:pt x="22" y="152"/>
                  </a:lnTo>
                  <a:cubicBezTo>
                    <a:pt x="22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2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8" y="191"/>
                    <a:pt x="86" y="191"/>
                  </a:cubicBezTo>
                  <a:cubicBezTo>
                    <a:pt x="75" y="191"/>
                    <a:pt x="65" y="189"/>
                    <a:pt x="59" y="183"/>
                  </a:cubicBezTo>
                  <a:cubicBezTo>
                    <a:pt x="52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6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6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16C5EC5-2057-49CC-82D2-8719CCFE9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5" y="439"/>
              <a:ext cx="23" cy="45"/>
            </a:xfrm>
            <a:custGeom>
              <a:avLst/>
              <a:gdLst>
                <a:gd name="T0" fmla="*/ 88 w 95"/>
                <a:gd name="T1" fmla="*/ 3 h 187"/>
                <a:gd name="T2" fmla="*/ 27 w 95"/>
                <a:gd name="T3" fmla="*/ 20 h 187"/>
                <a:gd name="T4" fmla="*/ 27 w 95"/>
                <a:gd name="T5" fmla="*/ 14 h 187"/>
                <a:gd name="T6" fmla="*/ 20 w 95"/>
                <a:gd name="T7" fmla="*/ 7 h 187"/>
                <a:gd name="T8" fmla="*/ 7 w 95"/>
                <a:gd name="T9" fmla="*/ 7 h 187"/>
                <a:gd name="T10" fmla="*/ 0 w 95"/>
                <a:gd name="T11" fmla="*/ 14 h 187"/>
                <a:gd name="T12" fmla="*/ 0 w 95"/>
                <a:gd name="T13" fmla="*/ 180 h 187"/>
                <a:gd name="T14" fmla="*/ 7 w 95"/>
                <a:gd name="T15" fmla="*/ 187 h 187"/>
                <a:gd name="T16" fmla="*/ 20 w 95"/>
                <a:gd name="T17" fmla="*/ 187 h 187"/>
                <a:gd name="T18" fmla="*/ 27 w 95"/>
                <a:gd name="T19" fmla="*/ 180 h 187"/>
                <a:gd name="T20" fmla="*/ 27 w 95"/>
                <a:gd name="T21" fmla="*/ 80 h 187"/>
                <a:gd name="T22" fmla="*/ 43 w 95"/>
                <a:gd name="T23" fmla="*/ 41 h 187"/>
                <a:gd name="T24" fmla="*/ 87 w 95"/>
                <a:gd name="T25" fmla="*/ 29 h 187"/>
                <a:gd name="T26" fmla="*/ 92 w 95"/>
                <a:gd name="T27" fmla="*/ 27 h 187"/>
                <a:gd name="T28" fmla="*/ 95 w 95"/>
                <a:gd name="T29" fmla="*/ 21 h 187"/>
                <a:gd name="T30" fmla="*/ 95 w 95"/>
                <a:gd name="T31" fmla="*/ 10 h 187"/>
                <a:gd name="T32" fmla="*/ 88 w 95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87">
                  <a:moveTo>
                    <a:pt x="88" y="3"/>
                  </a:moveTo>
                  <a:cubicBezTo>
                    <a:pt x="65" y="0"/>
                    <a:pt x="44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7" y="29"/>
                  </a:cubicBezTo>
                  <a:cubicBezTo>
                    <a:pt x="89" y="29"/>
                    <a:pt x="91" y="28"/>
                    <a:pt x="92" y="27"/>
                  </a:cubicBezTo>
                  <a:cubicBezTo>
                    <a:pt x="94" y="25"/>
                    <a:pt x="95" y="23"/>
                    <a:pt x="95" y="21"/>
                  </a:cubicBezTo>
                  <a:lnTo>
                    <a:pt x="95" y="10"/>
                  </a:lnTo>
                  <a:cubicBezTo>
                    <a:pt x="95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72AAC083-216D-4A83-837F-BE57D03AF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7" y="425"/>
              <a:ext cx="50" cy="60"/>
            </a:xfrm>
            <a:custGeom>
              <a:avLst/>
              <a:gdLst>
                <a:gd name="T0" fmla="*/ 192 w 208"/>
                <a:gd name="T1" fmla="*/ 196 h 248"/>
                <a:gd name="T2" fmla="*/ 182 w 208"/>
                <a:gd name="T3" fmla="*/ 196 h 248"/>
                <a:gd name="T4" fmla="*/ 121 w 208"/>
                <a:gd name="T5" fmla="*/ 222 h 248"/>
                <a:gd name="T6" fmla="*/ 30 w 208"/>
                <a:gd name="T7" fmla="*/ 124 h 248"/>
                <a:gd name="T8" fmla="*/ 121 w 208"/>
                <a:gd name="T9" fmla="*/ 27 h 248"/>
                <a:gd name="T10" fmla="*/ 186 w 208"/>
                <a:gd name="T11" fmla="*/ 55 h 248"/>
                <a:gd name="T12" fmla="*/ 196 w 208"/>
                <a:gd name="T13" fmla="*/ 55 h 248"/>
                <a:gd name="T14" fmla="*/ 205 w 208"/>
                <a:gd name="T15" fmla="*/ 46 h 248"/>
                <a:gd name="T16" fmla="*/ 205 w 208"/>
                <a:gd name="T17" fmla="*/ 37 h 248"/>
                <a:gd name="T18" fmla="*/ 121 w 208"/>
                <a:gd name="T19" fmla="*/ 0 h 248"/>
                <a:gd name="T20" fmla="*/ 0 w 208"/>
                <a:gd name="T21" fmla="*/ 124 h 248"/>
                <a:gd name="T22" fmla="*/ 121 w 208"/>
                <a:gd name="T23" fmla="*/ 248 h 248"/>
                <a:gd name="T24" fmla="*/ 201 w 208"/>
                <a:gd name="T25" fmla="*/ 215 h 248"/>
                <a:gd name="T26" fmla="*/ 201 w 208"/>
                <a:gd name="T27" fmla="*/ 205 h 248"/>
                <a:gd name="T28" fmla="*/ 192 w 208"/>
                <a:gd name="T29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8">
                  <a:moveTo>
                    <a:pt x="192" y="196"/>
                  </a:moveTo>
                  <a:cubicBezTo>
                    <a:pt x="189" y="193"/>
                    <a:pt x="185" y="193"/>
                    <a:pt x="182" y="196"/>
                  </a:cubicBezTo>
                  <a:cubicBezTo>
                    <a:pt x="166" y="212"/>
                    <a:pt x="144" y="222"/>
                    <a:pt x="121" y="222"/>
                  </a:cubicBezTo>
                  <a:cubicBezTo>
                    <a:pt x="71" y="222"/>
                    <a:pt x="30" y="178"/>
                    <a:pt x="30" y="124"/>
                  </a:cubicBezTo>
                  <a:cubicBezTo>
                    <a:pt x="30" y="71"/>
                    <a:pt x="71" y="27"/>
                    <a:pt x="121" y="27"/>
                  </a:cubicBezTo>
                  <a:cubicBezTo>
                    <a:pt x="146" y="27"/>
                    <a:pt x="169" y="37"/>
                    <a:pt x="186" y="55"/>
                  </a:cubicBezTo>
                  <a:cubicBezTo>
                    <a:pt x="188" y="58"/>
                    <a:pt x="193" y="58"/>
                    <a:pt x="196" y="55"/>
                  </a:cubicBezTo>
                  <a:lnTo>
                    <a:pt x="205" y="46"/>
                  </a:lnTo>
                  <a:cubicBezTo>
                    <a:pt x="208" y="44"/>
                    <a:pt x="208" y="39"/>
                    <a:pt x="205" y="37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93"/>
                    <a:pt x="56" y="248"/>
                    <a:pt x="121" y="248"/>
                  </a:cubicBezTo>
                  <a:cubicBezTo>
                    <a:pt x="151" y="248"/>
                    <a:pt x="180" y="236"/>
                    <a:pt x="201" y="215"/>
                  </a:cubicBezTo>
                  <a:cubicBezTo>
                    <a:pt x="204" y="212"/>
                    <a:pt x="204" y="208"/>
                    <a:pt x="201" y="205"/>
                  </a:cubicBezTo>
                  <a:lnTo>
                    <a:pt x="192" y="196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57E240B3-4C35-4511-BAA2-E6C409A4B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3" y="439"/>
              <a:ext cx="38" cy="46"/>
            </a:xfrm>
            <a:custGeom>
              <a:avLst/>
              <a:gdLst>
                <a:gd name="T0" fmla="*/ 148 w 159"/>
                <a:gd name="T1" fmla="*/ 141 h 189"/>
                <a:gd name="T2" fmla="*/ 137 w 159"/>
                <a:gd name="T3" fmla="*/ 141 h 189"/>
                <a:gd name="T4" fmla="*/ 90 w 159"/>
                <a:gd name="T5" fmla="*/ 163 h 189"/>
                <a:gd name="T6" fmla="*/ 27 w 159"/>
                <a:gd name="T7" fmla="*/ 96 h 189"/>
                <a:gd name="T8" fmla="*/ 90 w 159"/>
                <a:gd name="T9" fmla="*/ 27 h 189"/>
                <a:gd name="T10" fmla="*/ 137 w 159"/>
                <a:gd name="T11" fmla="*/ 49 h 189"/>
                <a:gd name="T12" fmla="*/ 147 w 159"/>
                <a:gd name="T13" fmla="*/ 49 h 189"/>
                <a:gd name="T14" fmla="*/ 156 w 159"/>
                <a:gd name="T15" fmla="*/ 40 h 189"/>
                <a:gd name="T16" fmla="*/ 157 w 159"/>
                <a:gd name="T17" fmla="*/ 30 h 189"/>
                <a:gd name="T18" fmla="*/ 90 w 159"/>
                <a:gd name="T19" fmla="*/ 0 h 189"/>
                <a:gd name="T20" fmla="*/ 0 w 159"/>
                <a:gd name="T21" fmla="*/ 96 h 189"/>
                <a:gd name="T22" fmla="*/ 90 w 159"/>
                <a:gd name="T23" fmla="*/ 189 h 189"/>
                <a:gd name="T24" fmla="*/ 157 w 159"/>
                <a:gd name="T25" fmla="*/ 159 h 189"/>
                <a:gd name="T26" fmla="*/ 157 w 159"/>
                <a:gd name="T27" fmla="*/ 150 h 189"/>
                <a:gd name="T28" fmla="*/ 148 w 159"/>
                <a:gd name="T29" fmla="*/ 1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89">
                  <a:moveTo>
                    <a:pt x="148" y="141"/>
                  </a:moveTo>
                  <a:cubicBezTo>
                    <a:pt x="145" y="138"/>
                    <a:pt x="140" y="138"/>
                    <a:pt x="137" y="141"/>
                  </a:cubicBezTo>
                  <a:cubicBezTo>
                    <a:pt x="126" y="155"/>
                    <a:pt x="110" y="163"/>
                    <a:pt x="90" y="163"/>
                  </a:cubicBezTo>
                  <a:cubicBezTo>
                    <a:pt x="55" y="163"/>
                    <a:pt x="27" y="133"/>
                    <a:pt x="27" y="96"/>
                  </a:cubicBezTo>
                  <a:cubicBezTo>
                    <a:pt x="27" y="58"/>
                    <a:pt x="55" y="27"/>
                    <a:pt x="90" y="27"/>
                  </a:cubicBezTo>
                  <a:cubicBezTo>
                    <a:pt x="109" y="27"/>
                    <a:pt x="126" y="35"/>
                    <a:pt x="137" y="49"/>
                  </a:cubicBezTo>
                  <a:cubicBezTo>
                    <a:pt x="140" y="52"/>
                    <a:pt x="144" y="52"/>
                    <a:pt x="147" y="49"/>
                  </a:cubicBezTo>
                  <a:lnTo>
                    <a:pt x="156" y="40"/>
                  </a:lnTo>
                  <a:cubicBezTo>
                    <a:pt x="159" y="37"/>
                    <a:pt x="159" y="33"/>
                    <a:pt x="157" y="30"/>
                  </a:cubicBezTo>
                  <a:cubicBezTo>
                    <a:pt x="141" y="11"/>
                    <a:pt x="117" y="0"/>
                    <a:pt x="90" y="0"/>
                  </a:cubicBezTo>
                  <a:cubicBezTo>
                    <a:pt x="40" y="0"/>
                    <a:pt x="0" y="43"/>
                    <a:pt x="0" y="96"/>
                  </a:cubicBezTo>
                  <a:cubicBezTo>
                    <a:pt x="0" y="147"/>
                    <a:pt x="40" y="189"/>
                    <a:pt x="90" y="189"/>
                  </a:cubicBezTo>
                  <a:cubicBezTo>
                    <a:pt x="117" y="189"/>
                    <a:pt x="141" y="178"/>
                    <a:pt x="157" y="159"/>
                  </a:cubicBezTo>
                  <a:cubicBezTo>
                    <a:pt x="159" y="157"/>
                    <a:pt x="159" y="153"/>
                    <a:pt x="157" y="150"/>
                  </a:cubicBezTo>
                  <a:lnTo>
                    <a:pt x="148" y="141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9C46D527-2945-446F-AA79-A4761A6AA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1" y="233"/>
              <a:ext cx="48" cy="188"/>
            </a:xfrm>
            <a:custGeom>
              <a:avLst/>
              <a:gdLst>
                <a:gd name="T0" fmla="*/ 0 w 202"/>
                <a:gd name="T1" fmla="*/ 0 h 783"/>
                <a:gd name="T2" fmla="*/ 0 w 202"/>
                <a:gd name="T3" fmla="*/ 435 h 783"/>
                <a:gd name="T4" fmla="*/ 84 w 202"/>
                <a:gd name="T5" fmla="*/ 724 h 783"/>
                <a:gd name="T6" fmla="*/ 202 w 202"/>
                <a:gd name="T7" fmla="*/ 783 h 783"/>
                <a:gd name="T8" fmla="*/ 202 w 202"/>
                <a:gd name="T9" fmla="*/ 395 h 783"/>
                <a:gd name="T10" fmla="*/ 0 w 202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783">
                  <a:moveTo>
                    <a:pt x="0" y="0"/>
                  </a:moveTo>
                  <a:lnTo>
                    <a:pt x="0" y="435"/>
                  </a:lnTo>
                  <a:cubicBezTo>
                    <a:pt x="0" y="602"/>
                    <a:pt x="29" y="678"/>
                    <a:pt x="84" y="724"/>
                  </a:cubicBezTo>
                  <a:cubicBezTo>
                    <a:pt x="115" y="749"/>
                    <a:pt x="155" y="767"/>
                    <a:pt x="202" y="783"/>
                  </a:cubicBezTo>
                  <a:lnTo>
                    <a:pt x="202" y="395"/>
                  </a:lnTo>
                  <a:cubicBezTo>
                    <a:pt x="200" y="233"/>
                    <a:pt x="121" y="90"/>
                    <a:pt x="0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DEBF613B-C7B4-4DD7-9444-76FBC2770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5" y="233"/>
              <a:ext cx="48" cy="188"/>
            </a:xfrm>
            <a:custGeom>
              <a:avLst/>
              <a:gdLst>
                <a:gd name="T0" fmla="*/ 201 w 201"/>
                <a:gd name="T1" fmla="*/ 0 h 783"/>
                <a:gd name="T2" fmla="*/ 201 w 201"/>
                <a:gd name="T3" fmla="*/ 435 h 783"/>
                <a:gd name="T4" fmla="*/ 117 w 201"/>
                <a:gd name="T5" fmla="*/ 724 h 783"/>
                <a:gd name="T6" fmla="*/ 0 w 201"/>
                <a:gd name="T7" fmla="*/ 783 h 783"/>
                <a:gd name="T8" fmla="*/ 0 w 201"/>
                <a:gd name="T9" fmla="*/ 395 h 783"/>
                <a:gd name="T10" fmla="*/ 201 w 201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3">
                  <a:moveTo>
                    <a:pt x="201" y="0"/>
                  </a:moveTo>
                  <a:lnTo>
                    <a:pt x="201" y="435"/>
                  </a:lnTo>
                  <a:cubicBezTo>
                    <a:pt x="201" y="602"/>
                    <a:pt x="172" y="678"/>
                    <a:pt x="117" y="724"/>
                  </a:cubicBezTo>
                  <a:cubicBezTo>
                    <a:pt x="86" y="749"/>
                    <a:pt x="47" y="767"/>
                    <a:pt x="0" y="783"/>
                  </a:cubicBezTo>
                  <a:lnTo>
                    <a:pt x="0" y="395"/>
                  </a:lnTo>
                  <a:cubicBezTo>
                    <a:pt x="2" y="233"/>
                    <a:pt x="80" y="90"/>
                    <a:pt x="201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6882BF-AA11-47F2-962E-D908DFAA9F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7" y="209"/>
              <a:ext cx="240" cy="276"/>
            </a:xfrm>
            <a:custGeom>
              <a:avLst/>
              <a:gdLst>
                <a:gd name="T0" fmla="*/ 500 w 1001"/>
                <a:gd name="T1" fmla="*/ 1145 h 1145"/>
                <a:gd name="T2" fmla="*/ 1001 w 1001"/>
                <a:gd name="T3" fmla="*/ 636 h 1145"/>
                <a:gd name="T4" fmla="*/ 1001 w 1001"/>
                <a:gd name="T5" fmla="*/ 0 h 1145"/>
                <a:gd name="T6" fmla="*/ 799 w 1001"/>
                <a:gd name="T7" fmla="*/ 56 h 1145"/>
                <a:gd name="T8" fmla="*/ 799 w 1001"/>
                <a:gd name="T9" fmla="*/ 581 h 1145"/>
                <a:gd name="T10" fmla="*/ 500 w 1001"/>
                <a:gd name="T11" fmla="*/ 942 h 1145"/>
                <a:gd name="T12" fmla="*/ 202 w 1001"/>
                <a:gd name="T13" fmla="*/ 581 h 1145"/>
                <a:gd name="T14" fmla="*/ 202 w 1001"/>
                <a:gd name="T15" fmla="*/ 56 h 1145"/>
                <a:gd name="T16" fmla="*/ 0 w 1001"/>
                <a:gd name="T17" fmla="*/ 0 h 1145"/>
                <a:gd name="T18" fmla="*/ 0 w 1001"/>
                <a:gd name="T19" fmla="*/ 636 h 1145"/>
                <a:gd name="T20" fmla="*/ 500 w 1001"/>
                <a:gd name="T21" fmla="*/ 114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145">
                  <a:moveTo>
                    <a:pt x="500" y="1145"/>
                  </a:moveTo>
                  <a:cubicBezTo>
                    <a:pt x="776" y="1145"/>
                    <a:pt x="1001" y="925"/>
                    <a:pt x="1001" y="636"/>
                  </a:cubicBezTo>
                  <a:lnTo>
                    <a:pt x="1001" y="0"/>
                  </a:lnTo>
                  <a:cubicBezTo>
                    <a:pt x="928" y="4"/>
                    <a:pt x="860" y="24"/>
                    <a:pt x="799" y="56"/>
                  </a:cubicBezTo>
                  <a:lnTo>
                    <a:pt x="799" y="581"/>
                  </a:lnTo>
                  <a:cubicBezTo>
                    <a:pt x="799" y="930"/>
                    <a:pt x="547" y="942"/>
                    <a:pt x="500" y="942"/>
                  </a:cubicBezTo>
                  <a:cubicBezTo>
                    <a:pt x="454" y="942"/>
                    <a:pt x="202" y="930"/>
                    <a:pt x="202" y="581"/>
                  </a:cubicBezTo>
                  <a:lnTo>
                    <a:pt x="202" y="56"/>
                  </a:lnTo>
                  <a:cubicBezTo>
                    <a:pt x="141" y="24"/>
                    <a:pt x="73" y="4"/>
                    <a:pt x="0" y="0"/>
                  </a:cubicBezTo>
                  <a:lnTo>
                    <a:pt x="0" y="636"/>
                  </a:lnTo>
                  <a:cubicBezTo>
                    <a:pt x="0" y="925"/>
                    <a:pt x="224" y="1145"/>
                    <a:pt x="500" y="1145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9EE8D77-BB11-4055-A2FD-D0C983760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2" y="187"/>
              <a:ext cx="70" cy="83"/>
            </a:xfrm>
            <a:custGeom>
              <a:avLst/>
              <a:gdLst>
                <a:gd name="T0" fmla="*/ 147 w 294"/>
                <a:gd name="T1" fmla="*/ 347 h 347"/>
                <a:gd name="T2" fmla="*/ 294 w 294"/>
                <a:gd name="T3" fmla="*/ 162 h 347"/>
                <a:gd name="T4" fmla="*/ 147 w 294"/>
                <a:gd name="T5" fmla="*/ 0 h 347"/>
                <a:gd name="T6" fmla="*/ 0 w 294"/>
                <a:gd name="T7" fmla="*/ 162 h 347"/>
                <a:gd name="T8" fmla="*/ 147 w 294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47">
                  <a:moveTo>
                    <a:pt x="147" y="347"/>
                  </a:moveTo>
                  <a:cubicBezTo>
                    <a:pt x="183" y="275"/>
                    <a:pt x="233" y="212"/>
                    <a:pt x="294" y="162"/>
                  </a:cubicBezTo>
                  <a:cubicBezTo>
                    <a:pt x="258" y="98"/>
                    <a:pt x="208" y="43"/>
                    <a:pt x="147" y="0"/>
                  </a:cubicBezTo>
                  <a:cubicBezTo>
                    <a:pt x="87" y="43"/>
                    <a:pt x="37" y="98"/>
                    <a:pt x="0" y="162"/>
                  </a:cubicBezTo>
                  <a:cubicBezTo>
                    <a:pt x="61" y="212"/>
                    <a:pt x="112" y="275"/>
                    <a:pt x="147" y="34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158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64096" y="6405331"/>
            <a:ext cx="3695733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435776" y="6405331"/>
            <a:ext cx="28448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6DB8E96-56C8-4A73-8A62-3F54C82A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6C2CCAB5-5085-45A0-9A3F-87592D620DA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E1F003-D253-40BD-8FF4-BF1C9778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4D08992-40CC-41DA-B2F2-F5385FC9A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Tijd voor Kwaliteit – jaar 2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0D76BCA-88C0-4773-933F-F4CA20391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sessie 1</a:t>
            </a:r>
          </a:p>
        </p:txBody>
      </p:sp>
      <p:pic>
        <p:nvPicPr>
          <p:cNvPr id="1028" name="Picture 4" descr="Microorganisme Virus Vector Cartoon Bacterie Kiem Emoticon Karakter Set  Bacteriële Ziekte Infectie Microbiologie Illustratie Microbe Organisme  Emoties Geïsoleerd Op Witte Achtergrond Stockvectorkunst en meer beelden  van Virus - iStock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73099" y="2343358"/>
            <a:ext cx="10744200" cy="3911137"/>
          </a:xfrm>
        </p:spPr>
        <p:txBody>
          <a:bodyPr/>
          <a:lstStyle/>
          <a:p>
            <a:r>
              <a:rPr lang="nl-NL" dirty="0" smtClean="0"/>
              <a:t>Strategie en beleid</a:t>
            </a:r>
          </a:p>
          <a:p>
            <a:pPr lvl="1"/>
            <a:r>
              <a:rPr lang="nl-NL" dirty="0" smtClean="0"/>
              <a:t>Beleidscyclus</a:t>
            </a:r>
          </a:p>
          <a:p>
            <a:pPr lvl="1"/>
            <a:r>
              <a:rPr lang="nl-NL" dirty="0" smtClean="0"/>
              <a:t>Financiën</a:t>
            </a:r>
          </a:p>
          <a:p>
            <a:pPr lvl="1"/>
            <a:r>
              <a:rPr lang="nl-NL" dirty="0"/>
              <a:t>K</a:t>
            </a:r>
            <a:r>
              <a:rPr lang="nl-NL" dirty="0" smtClean="0"/>
              <a:t>lantmanagement</a:t>
            </a:r>
          </a:p>
          <a:p>
            <a:pPr lvl="1"/>
            <a:r>
              <a:rPr lang="nl-NL" dirty="0" smtClean="0"/>
              <a:t>Risicomanagement primaire proces</a:t>
            </a:r>
          </a:p>
          <a:p>
            <a:pPr lvl="1"/>
            <a:r>
              <a:rPr lang="nl-NL" dirty="0" smtClean="0"/>
              <a:t>Kwaliteitsmanagement</a:t>
            </a:r>
          </a:p>
          <a:p>
            <a:pPr lvl="2"/>
            <a:r>
              <a:rPr lang="nl-NL" sz="1800" dirty="0" smtClean="0"/>
              <a:t>Interne audits</a:t>
            </a:r>
          </a:p>
          <a:p>
            <a:pPr lvl="2"/>
            <a:r>
              <a:rPr lang="nl-NL" sz="1800" dirty="0" smtClean="0"/>
              <a:t>Documentbeheer</a:t>
            </a:r>
          </a:p>
          <a:p>
            <a:pPr lvl="2"/>
            <a:r>
              <a:rPr lang="nl-NL" sz="1800" dirty="0" smtClean="0"/>
              <a:t>Proces van kwaliteitsindicatoren</a:t>
            </a:r>
          </a:p>
          <a:p>
            <a:pPr lvl="2"/>
            <a:r>
              <a:rPr lang="nl-NL" sz="1800" dirty="0" smtClean="0"/>
              <a:t>Verbetermanagement</a:t>
            </a:r>
          </a:p>
          <a:p>
            <a:pPr lvl="2"/>
            <a:r>
              <a:rPr lang="nl-NL" sz="1800" dirty="0" smtClean="0"/>
              <a:t>accreditatie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5563"/>
            <a:ext cx="2844800" cy="366712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234193" y="795714"/>
            <a:ext cx="11796766" cy="1629941"/>
            <a:chOff x="0" y="0"/>
            <a:chExt cx="11796766" cy="1629941"/>
          </a:xfrm>
        </p:grpSpPr>
        <p:sp>
          <p:nvSpPr>
            <p:cNvPr id="5" name="Afgeronde rechthoek 4"/>
            <p:cNvSpPr/>
            <p:nvPr/>
          </p:nvSpPr>
          <p:spPr>
            <a:xfrm>
              <a:off x="0" y="0"/>
              <a:ext cx="11796766" cy="1629941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fgeronde rechthoek 4"/>
            <p:cNvSpPr txBox="1"/>
            <p:nvPr/>
          </p:nvSpPr>
          <p:spPr>
            <a:xfrm>
              <a:off x="2522347" y="0"/>
              <a:ext cx="9274418" cy="1629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400" kern="1200" dirty="0" smtClean="0"/>
                <a:t>Besturingsprocessen</a:t>
              </a:r>
              <a:endParaRPr lang="nl-NL" sz="4400" kern="1200" dirty="0"/>
            </a:p>
          </p:txBody>
        </p:sp>
      </p:grpSp>
      <p:sp>
        <p:nvSpPr>
          <p:cNvPr id="9" name="Tijdelijke aanduiding voor voettekst 3"/>
          <p:cNvSpPr>
            <a:spLocks noGrp="1"/>
          </p:cNvSpPr>
          <p:nvPr>
            <p:ph type="dt" sz="half" idx="4294967295"/>
          </p:nvPr>
        </p:nvSpPr>
        <p:spPr>
          <a:xfrm>
            <a:off x="-939160" y="6405563"/>
            <a:ext cx="3695700" cy="366712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0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Pre-analyse</a:t>
            </a:r>
          </a:p>
          <a:p>
            <a:pPr lvl="1"/>
            <a:r>
              <a:rPr lang="nl-NL" dirty="0" err="1" smtClean="0"/>
              <a:t>Orderen</a:t>
            </a:r>
            <a:r>
              <a:rPr lang="nl-NL" dirty="0" smtClean="0"/>
              <a:t>, verzamelen van </a:t>
            </a:r>
            <a:r>
              <a:rPr lang="nl-NL" dirty="0" err="1" smtClean="0"/>
              <a:t>patientenmateriaal</a:t>
            </a:r>
            <a:r>
              <a:rPr lang="nl-NL" dirty="0" smtClean="0"/>
              <a:t>, transport naar het laboratorium tot aan analyse</a:t>
            </a:r>
          </a:p>
          <a:p>
            <a:r>
              <a:rPr lang="nl-NL" dirty="0" smtClean="0"/>
              <a:t>Analyse</a:t>
            </a:r>
          </a:p>
          <a:p>
            <a:pPr lvl="1"/>
            <a:r>
              <a:rPr lang="nl-NL" dirty="0" smtClean="0"/>
              <a:t>Verwerken van het monster tot aan resultaat</a:t>
            </a:r>
          </a:p>
          <a:p>
            <a:r>
              <a:rPr lang="nl-NL" dirty="0" smtClean="0"/>
              <a:t>Post-analyse</a:t>
            </a:r>
          </a:p>
          <a:p>
            <a:pPr lvl="1"/>
            <a:r>
              <a:rPr lang="nl-NL" dirty="0" smtClean="0"/>
              <a:t>Beoordelen </a:t>
            </a:r>
            <a:r>
              <a:rPr lang="nl-NL" dirty="0"/>
              <a:t>van de resultaten, </a:t>
            </a:r>
            <a:r>
              <a:rPr lang="nl-NL" dirty="0" smtClean="0"/>
              <a:t>bewaren </a:t>
            </a:r>
            <a:r>
              <a:rPr lang="nl-NL" dirty="0"/>
              <a:t>en opslaan van klinisch materiaal, verwijderen van monsters en afval en </a:t>
            </a:r>
            <a:r>
              <a:rPr lang="nl-NL" dirty="0" smtClean="0"/>
              <a:t>vrijgeven</a:t>
            </a:r>
            <a:r>
              <a:rPr lang="nl-NL" dirty="0"/>
              <a:t>, rapporteren en bewaren van onderzoeksresultaten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11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79918" y="795713"/>
            <a:ext cx="11796766" cy="1629941"/>
            <a:chOff x="0" y="1792935"/>
            <a:chExt cx="11796766" cy="1629941"/>
          </a:xfrm>
        </p:grpSpPr>
        <p:sp>
          <p:nvSpPr>
            <p:cNvPr id="8" name="Afgeronde rechthoek 7"/>
            <p:cNvSpPr/>
            <p:nvPr/>
          </p:nvSpPr>
          <p:spPr>
            <a:xfrm>
              <a:off x="0" y="1792935"/>
              <a:ext cx="11796766" cy="16299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fgeronde rechthoek 4"/>
            <p:cNvSpPr txBox="1"/>
            <p:nvPr/>
          </p:nvSpPr>
          <p:spPr>
            <a:xfrm>
              <a:off x="2522347" y="1792935"/>
              <a:ext cx="9274418" cy="1629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400" kern="1200" dirty="0" smtClean="0"/>
                <a:t>Primaire processen</a:t>
              </a:r>
              <a:endParaRPr lang="nl-NL" sz="4400" kern="1200" dirty="0"/>
            </a:p>
          </p:txBody>
        </p:sp>
      </p:grpSp>
      <p:sp>
        <p:nvSpPr>
          <p:cNvPr id="12" name="Tijdelijke aanduiding voor voettekst 3"/>
          <p:cNvSpPr txBox="1">
            <a:spLocks/>
          </p:cNvSpPr>
          <p:nvPr/>
        </p:nvSpPr>
        <p:spPr>
          <a:xfrm>
            <a:off x="429491" y="63817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50" kern="1200">
                <a:solidFill>
                  <a:srgbClr val="00373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5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Personeelsmanagement</a:t>
            </a:r>
          </a:p>
          <a:p>
            <a:r>
              <a:rPr lang="nl-NL" dirty="0" smtClean="0"/>
              <a:t>Faciliteiten en voorzieningen</a:t>
            </a:r>
          </a:p>
          <a:p>
            <a:r>
              <a:rPr lang="nl-NL" dirty="0" smtClean="0"/>
              <a:t>Inkoop en beheer van gebruiksgoederen en diensten</a:t>
            </a:r>
          </a:p>
          <a:p>
            <a:r>
              <a:rPr lang="nl-NL" dirty="0" smtClean="0"/>
              <a:t>Informatiemanagement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5563"/>
            <a:ext cx="2844800" cy="366712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95234" y="795714"/>
            <a:ext cx="11796766" cy="1629941"/>
            <a:chOff x="0" y="3585870"/>
            <a:chExt cx="11796766" cy="1629941"/>
          </a:xfrm>
        </p:grpSpPr>
        <p:sp>
          <p:nvSpPr>
            <p:cNvPr id="5" name="Afgeronde rechthoek 4"/>
            <p:cNvSpPr/>
            <p:nvPr/>
          </p:nvSpPr>
          <p:spPr>
            <a:xfrm>
              <a:off x="0" y="3585870"/>
              <a:ext cx="11796766" cy="1629941"/>
            </a:xfrm>
            <a:prstGeom prst="roundRect">
              <a:avLst>
                <a:gd name="adj" fmla="val 10000"/>
              </a:avLst>
            </a:prstGeom>
            <a:solidFill>
              <a:srgbClr val="E89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fgeronde rechthoek 4"/>
            <p:cNvSpPr txBox="1"/>
            <p:nvPr/>
          </p:nvSpPr>
          <p:spPr>
            <a:xfrm>
              <a:off x="2522347" y="3585870"/>
              <a:ext cx="9274418" cy="1629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t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400" kern="1200" dirty="0" smtClean="0"/>
                <a:t>Ondersteunende processen</a:t>
              </a:r>
              <a:endParaRPr lang="nl-NL" sz="4400" kern="1200" dirty="0"/>
            </a:p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l-NL" sz="3400" kern="1200" dirty="0"/>
            </a:p>
          </p:txBody>
        </p:sp>
      </p:grpSp>
      <p:sp>
        <p:nvSpPr>
          <p:cNvPr id="9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43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/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1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84767" y="645584"/>
            <a:ext cx="1049231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Kernwoorden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ISO 15189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84768" y="1604798"/>
            <a:ext cx="8379585" cy="47515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Aantoonbaar competent</a:t>
            </a: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Risicomanagement</a:t>
            </a: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Beheersen van risico’s</a:t>
            </a: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In control</a:t>
            </a:r>
          </a:p>
          <a:p>
            <a:r>
              <a:rPr lang="nl-NL" altLang="nl-NL" sz="2667" dirty="0" err="1">
                <a:latin typeface="Arial" panose="020B0604020202020204" pitchFamily="34" charset="0"/>
                <a:cs typeface="Arial" panose="020B0604020202020204" pitchFamily="34" charset="0"/>
              </a:rPr>
              <a:t>Pro-actief</a:t>
            </a:r>
            <a:endParaRPr lang="nl-NL" altLang="nl-NL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Verantwoordelijkheid nemen</a:t>
            </a:r>
          </a:p>
          <a:p>
            <a:r>
              <a:rPr lang="nl-NL" altLang="nl-NL" sz="2667" dirty="0">
                <a:latin typeface="Arial" panose="020B0604020202020204" pitchFamily="34" charset="0"/>
                <a:cs typeface="Arial" panose="020B0604020202020204" pitchFamily="34" charset="0"/>
              </a:rPr>
              <a:t>Continu verbeteren</a:t>
            </a:r>
          </a:p>
          <a:p>
            <a:pPr marL="0" indent="0">
              <a:buNone/>
            </a:pP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959940" y="6405331"/>
            <a:ext cx="2669304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14</a:t>
            </a:fld>
            <a:endParaRPr lang="nl-NL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solidFill>
                <a:srgbClr val="003741"/>
              </a:solidFill>
              <a:latin typeface="Univers 45 Light" charset="0"/>
            </a:endParaRP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/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23253" y="1111404"/>
            <a:ext cx="10005245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Verbeterinstrumenten en 4 O systematiek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Interne kwaliteitscontroles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Externe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kwaliteitscontroles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Meldingen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klachten,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verbetervoorstellen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Feedback van gebruikers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Interne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audits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Externe audits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Kwaliteitsindicatoren</a:t>
            </a:r>
            <a:endParaRPr lang="nl-N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Risicoanalyse</a:t>
            </a:r>
            <a:endParaRPr lang="nl-N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Managementreview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960581"/>
            <a:ext cx="1625069" cy="1506501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985106" y="2225040"/>
            <a:ext cx="4206240" cy="2606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voettekst 3"/>
          <p:cNvSpPr txBox="1">
            <a:spLocks/>
          </p:cNvSpPr>
          <p:nvPr/>
        </p:nvSpPr>
        <p:spPr>
          <a:xfrm>
            <a:off x="554182" y="6358799"/>
            <a:ext cx="2695286" cy="36671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 smtClean="0"/>
              <a:t>Tijd voor kwaliteit – sessie 1</a:t>
            </a:r>
            <a:endParaRPr lang="nl-NL" sz="1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9" y="3669651"/>
            <a:ext cx="4003491" cy="23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6125771" y="1604798"/>
            <a:ext cx="4923367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NL" altLang="nl-NL" sz="2667" dirty="0" smtClean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Verbeterpotentieel (verbeterkoekje)</a:t>
            </a:r>
            <a:endParaRPr lang="nl-NL" altLang="nl-NL" sz="2667" dirty="0">
              <a:solidFill>
                <a:srgbClr val="0037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altLang="nl-NL" sz="2667" dirty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 </a:t>
            </a:r>
            <a:r>
              <a:rPr lang="nl-NL" altLang="nl-NL" sz="2667" dirty="0" smtClean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</a:t>
            </a:r>
          </a:p>
          <a:p>
            <a:pPr eaLnBrk="1" hangingPunct="1">
              <a:defRPr/>
            </a:pPr>
            <a:r>
              <a:rPr lang="nl-NL" altLang="nl-NL" sz="2667" dirty="0" smtClean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Risico-classificatie</a:t>
            </a:r>
            <a:endParaRPr lang="nl-NL" altLang="nl-NL" sz="2667" dirty="0">
              <a:solidFill>
                <a:srgbClr val="0037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altLang="nl-NL" sz="2667" dirty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oorzaak &amp; omvang</a:t>
            </a:r>
          </a:p>
          <a:p>
            <a:pPr eaLnBrk="1" hangingPunct="1">
              <a:defRPr/>
            </a:pPr>
            <a:r>
              <a:rPr lang="nl-NL" altLang="nl-NL" sz="2667" dirty="0" smtClean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Corrigerende Maatregel</a:t>
            </a:r>
            <a:endParaRPr lang="nl-NL" altLang="nl-NL" sz="2667" dirty="0">
              <a:solidFill>
                <a:srgbClr val="0037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altLang="nl-NL" sz="2667" dirty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 je effectiviteit controleren?</a:t>
            </a:r>
          </a:p>
          <a:p>
            <a:pPr eaLnBrk="1" hangingPunct="1">
              <a:defRPr/>
            </a:pPr>
            <a:r>
              <a:rPr lang="nl-NL" altLang="nl-NL" sz="2667" b="1" dirty="0">
                <a:solidFill>
                  <a:srgbClr val="003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 maatregel effectief?</a:t>
            </a:r>
          </a:p>
          <a:p>
            <a:pPr marL="0" indent="0" eaLnBrk="1" hangingPunct="1">
              <a:buNone/>
              <a:defRPr/>
            </a:pPr>
            <a:endParaRPr lang="nl-NL" altLang="nl-NL" sz="2133" dirty="0">
              <a:solidFill>
                <a:srgbClr val="00374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884767" y="645584"/>
            <a:ext cx="1049231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Verbetercyclus PDCA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959940" y="6405331"/>
            <a:ext cx="2669304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2" y="1645105"/>
            <a:ext cx="5789029" cy="3984000"/>
          </a:xfrm>
          <a:prstGeom prst="rect">
            <a:avLst/>
          </a:prstGeom>
        </p:spPr>
      </p:pic>
      <p:sp>
        <p:nvSpPr>
          <p:cNvPr id="8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9871075" y="6381750"/>
            <a:ext cx="2320925" cy="365125"/>
          </a:xfrm>
        </p:spPr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11634788" y="6381750"/>
            <a:ext cx="557212" cy="365125"/>
          </a:xfrm>
        </p:spPr>
        <p:txBody>
          <a:bodyPr/>
          <a:lstStyle/>
          <a:p>
            <a:fld id="{55A188FA-AAFE-4713-8BE1-64CAD04AEEC4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4098" name="Picture 2" descr="Toelichting Methode SAFER | ZekerZ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6" y="1014984"/>
            <a:ext cx="7344516" cy="4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2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/>
              <a:t>Wat zijn de vier O’s?</a:t>
            </a:r>
          </a:p>
          <a:p>
            <a:r>
              <a:rPr lang="nl-NL" dirty="0" smtClean="0"/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29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Inhoud 1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sessie</a:t>
            </a:r>
            <a:endParaRPr lang="nl-NL" sz="320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‘Quiz’</a:t>
            </a:r>
          </a:p>
          <a:p>
            <a:endParaRPr lang="nl-NL" dirty="0"/>
          </a:p>
          <a:p>
            <a:r>
              <a:rPr lang="nl-NL" dirty="0" smtClean="0"/>
              <a:t>Introductie Kwaliteitsmanagement systeem</a:t>
            </a:r>
          </a:p>
          <a:p>
            <a:endParaRPr lang="nl-NL" dirty="0"/>
          </a:p>
          <a:p>
            <a:r>
              <a:rPr lang="nl-NL" dirty="0" smtClean="0"/>
              <a:t>Uitleg verbeterinstrumenten</a:t>
            </a:r>
          </a:p>
          <a:p>
            <a:endParaRPr lang="nl-NL" dirty="0"/>
          </a:p>
          <a:p>
            <a:r>
              <a:rPr lang="nl-NL" dirty="0" smtClean="0"/>
              <a:t>Eerste 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7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84767" y="1700809"/>
            <a:ext cx="4923367" cy="42566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Zoeken naar de grondoorzaak. 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Handig is om 5x waarom te gebruiken.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Omvang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je weet wat de oorzaak is wat zou er dan nog meer fout kunnen gaan door deze zelfde oorzaak.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dit een probleem is kan het dan ook voorkomen bij een van de andere deellaboratoria.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Komt het incidenteel of vaker voor.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884767" y="645584"/>
            <a:ext cx="1049231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Verbetercyclus 4-O systematiek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959940" y="6405331"/>
            <a:ext cx="2669304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999990" y="1788584"/>
            <a:ext cx="5499431" cy="4616747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Maatregelen om te voorkomen dat het nog een keer fout gaat.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Operationaliteit</a:t>
            </a:r>
            <a:endParaRPr lang="nl-NL" alt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Maak de uitgevoerde maatregelen aantoonbaar. 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Doeltreffendheid: 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Beoordeel of de genomen maatregelen doeltreffend zijn. Is het probleem opgelost met de uitgevoerde maatregelen en komt het probleem nu niet meer voor</a:t>
            </a:r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/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Trendanalyse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673100" y="2425655"/>
            <a:ext cx="5346700" cy="2441909"/>
          </a:xfrm>
        </p:spPr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nalyse van gebeurtenissen die apart (nog) geen probleem zijn, maar cumulatief wel een bepaalde trend laten zien (bv in tijd/plaats/persoon) waardoor het wel een probleem is of kan worden.</a:t>
            </a:r>
            <a:endParaRPr lang="nl-NL" dirty="0"/>
          </a:p>
        </p:txBody>
      </p:sp>
      <p:pic>
        <p:nvPicPr>
          <p:cNvPr id="7" name="Picture 2" descr="Trendanalyse | SessionL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363" y="2770597"/>
            <a:ext cx="4542220" cy="25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9" name="Tijdelijke aanduiding voor voettekst 3"/>
          <p:cNvSpPr txBox="1">
            <a:spLocks/>
          </p:cNvSpPr>
          <p:nvPr/>
        </p:nvSpPr>
        <p:spPr>
          <a:xfrm>
            <a:off x="554182" y="6358799"/>
            <a:ext cx="2695286" cy="36671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50" smtClean="0"/>
              <a:t>Tijd voor kwaliteit – sessie 1</a:t>
            </a:r>
            <a:endParaRPr lang="nl-NL" sz="1250" dirty="0"/>
          </a:p>
        </p:txBody>
      </p:sp>
    </p:spTree>
    <p:extLst>
      <p:ext uri="{BB962C8B-B14F-4D97-AF65-F5344CB8AC3E}">
        <p14:creationId xmlns:p14="http://schemas.microsoft.com/office/powerpoint/2010/main" val="12413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649224" y="1663700"/>
            <a:ext cx="11780520" cy="3751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Bijeenkomst 1</a:t>
            </a:r>
          </a:p>
          <a:p>
            <a:r>
              <a:rPr lang="nl-NL" dirty="0" smtClean="0"/>
              <a:t>Thema: ‘Meldingen, klachten en verbetervoorstellen’ en “feedback van gebruikers”</a:t>
            </a:r>
          </a:p>
          <a:p>
            <a:endParaRPr lang="nl-NL" sz="1000" dirty="0"/>
          </a:p>
          <a:p>
            <a:pPr marL="0" indent="0">
              <a:buNone/>
            </a:pPr>
            <a:r>
              <a:rPr lang="nl-NL" dirty="0" smtClean="0"/>
              <a:t>Bijeenkomst 2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Thema: ‘Audit’</a:t>
            </a:r>
          </a:p>
          <a:p>
            <a:endParaRPr lang="nl-NL" sz="1000" dirty="0"/>
          </a:p>
          <a:p>
            <a:pPr marL="0" indent="0">
              <a:buNone/>
            </a:pPr>
            <a:r>
              <a:rPr lang="nl-NL" dirty="0" smtClean="0"/>
              <a:t>Bijeenkomst 3</a:t>
            </a:r>
          </a:p>
          <a:p>
            <a:pPr marL="0" indent="0">
              <a:buNone/>
            </a:pPr>
            <a:r>
              <a:rPr lang="nl-NL" dirty="0" smtClean="0"/>
              <a:t>  Thema: ‘Kwaliteitscontroles en kwaliteitsindicatoren’</a:t>
            </a:r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9871075" y="6381750"/>
            <a:ext cx="2320925" cy="365125"/>
          </a:xfrm>
        </p:spPr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11634788" y="6381750"/>
            <a:ext cx="557212" cy="365125"/>
          </a:xfrm>
        </p:spPr>
        <p:txBody>
          <a:bodyPr/>
          <a:lstStyle/>
          <a:p>
            <a:fld id="{55A188FA-AAFE-4713-8BE1-64CAD04AEEC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554182" y="6358799"/>
            <a:ext cx="2695286" cy="36671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 smtClean="0"/>
              <a:t>Tijd voor kwaliteit – sessie 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9152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0312" y="2425655"/>
            <a:ext cx="11866372" cy="37513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Hoe kun je als medewerker (intern) of aanvrager (extern) “ergens iets van vinden?”</a:t>
            </a:r>
          </a:p>
          <a:p>
            <a:pPr marL="457200" indent="-457200">
              <a:buAutoNum type="arabicPeriod"/>
            </a:pPr>
            <a:r>
              <a:rPr lang="nl-NL" dirty="0"/>
              <a:t>Kies in overleg met jouw </a:t>
            </a:r>
            <a:r>
              <a:rPr lang="nl-NL" dirty="0" smtClean="0"/>
              <a:t>(deel)</a:t>
            </a:r>
            <a:r>
              <a:rPr lang="nl-NL" dirty="0" err="1" smtClean="0"/>
              <a:t>labhoofd</a:t>
            </a:r>
            <a:r>
              <a:rPr lang="nl-NL" dirty="0" smtClean="0"/>
              <a:t> </a:t>
            </a:r>
            <a:r>
              <a:rPr lang="nl-NL" dirty="0"/>
              <a:t>en </a:t>
            </a:r>
            <a:r>
              <a:rPr lang="nl-NL" dirty="0" err="1"/>
              <a:t>evt</a:t>
            </a:r>
            <a:r>
              <a:rPr lang="nl-NL" dirty="0"/>
              <a:t> in overleg met </a:t>
            </a:r>
            <a:r>
              <a:rPr lang="nl-NL" dirty="0" smtClean="0"/>
              <a:t>de kwaliteitsfunctionaris een melding </a:t>
            </a:r>
            <a:r>
              <a:rPr lang="nl-NL" dirty="0"/>
              <a:t>uit jouw </a:t>
            </a:r>
            <a:r>
              <a:rPr lang="nl-NL" dirty="0" smtClean="0"/>
              <a:t>(deel)lab: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wat was de melding</a:t>
            </a:r>
            <a:r>
              <a:rPr lang="nl-NL" dirty="0" smtClean="0"/>
              <a:t>? Hoe kwam deze “binnen”?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hoe is daarmee omgegaan</a:t>
            </a:r>
            <a:r>
              <a:rPr lang="nl-NL" dirty="0" smtClean="0"/>
              <a:t>? Hoe zag de risicoclassificatie eruit?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hoe zag de 4-O-analyse eruit</a:t>
            </a:r>
            <a:r>
              <a:rPr lang="nl-NL" dirty="0" smtClean="0"/>
              <a:t>? Is er een trendanalyse gedaan?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wat vind je zelf van deze analyse? Compleet? Aanvullingen?</a:t>
            </a:r>
          </a:p>
          <a:p>
            <a:pPr lvl="1">
              <a:buFontTx/>
              <a:buChar char="-"/>
            </a:pPr>
            <a:r>
              <a:rPr lang="nl-NL" dirty="0"/>
              <a:t>welke normelementen zijn bij deze melding betrokken?</a:t>
            </a:r>
          </a:p>
          <a:p>
            <a:pPr marL="457200" indent="-457200">
              <a:buAutoNum type="arabicPeriod"/>
            </a:pPr>
            <a:endParaRPr lang="nl-NL" dirty="0" smtClean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711200" y="895305"/>
            <a:ext cx="11051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Opdracht </a:t>
            </a:r>
            <a:r>
              <a:rPr lang="nl-NL" sz="3200" dirty="0"/>
              <a:t>1:Meldingen, klachten en verbetervoorstellen en feedback van gebruikers</a:t>
            </a:r>
          </a:p>
        </p:txBody>
      </p:sp>
    </p:spTree>
    <p:extLst>
      <p:ext uri="{BB962C8B-B14F-4D97-AF65-F5344CB8AC3E}">
        <p14:creationId xmlns:p14="http://schemas.microsoft.com/office/powerpoint/2010/main" val="16576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387927" y="1100092"/>
            <a:ext cx="11051217" cy="1325563"/>
          </a:xfrm>
        </p:spPr>
        <p:txBody>
          <a:bodyPr/>
          <a:lstStyle/>
          <a:p>
            <a:r>
              <a:rPr lang="nl-NL" sz="3200" dirty="0" smtClean="0"/>
              <a:t>Opdracht </a:t>
            </a:r>
            <a:r>
              <a:rPr lang="nl-NL" sz="3200" dirty="0"/>
              <a:t>1:Meldingen, klachten en </a:t>
            </a:r>
            <a:r>
              <a:rPr lang="nl-NL" sz="3200" dirty="0" smtClean="0"/>
              <a:t>verbetervoorstellen en feedback van gebruikers</a:t>
            </a:r>
            <a:endParaRPr lang="nl-NL" sz="320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4944" y="2748927"/>
            <a:ext cx="10744200" cy="187849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3. Ga aan de slag met een verbeterproject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‘Formuleer aan de hand van een melding één of meerdere verbetersuggesties voor het (deel)laboratorium waar je momenteel stage loopt’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Doorloop het hele traject van binnenkomst van de melding t/m </a:t>
            </a:r>
            <a:r>
              <a:rPr lang="nl-NL" dirty="0" err="1" smtClean="0"/>
              <a:t>operationaliteit</a:t>
            </a:r>
            <a:r>
              <a:rPr lang="nl-NL" dirty="0" smtClean="0"/>
              <a:t> van de verbetering</a:t>
            </a: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Input: De ISO norm, K2, management, kwaliteitsfunctionaris, </a:t>
            </a:r>
            <a:r>
              <a:rPr lang="nl-NL" dirty="0" err="1" smtClean="0"/>
              <a:t>labhoofden</a:t>
            </a:r>
            <a:r>
              <a:rPr lang="nl-NL" dirty="0"/>
              <a:t>, </a:t>
            </a:r>
            <a:r>
              <a:rPr lang="nl-NL" dirty="0" smtClean="0"/>
              <a:t>hoofdanalisten, analisten, artsen-microbioloog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Iedereen </a:t>
            </a:r>
            <a:r>
              <a:rPr lang="nl-NL" dirty="0"/>
              <a:t>is benaderbaar, alle deuren staan open!</a:t>
            </a:r>
          </a:p>
          <a:p>
            <a:pPr marL="0" indent="0">
              <a:buNone/>
            </a:pPr>
            <a:r>
              <a:rPr lang="nl-NL" dirty="0" smtClean="0"/>
              <a:t>Focus op eenvoud, efficiëntie en doelmatigheid!! 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  <p:sp>
        <p:nvSpPr>
          <p:cNvPr id="7" name="Titel 2"/>
          <p:cNvSpPr txBox="1">
            <a:spLocks noGrp="1"/>
          </p:cNvSpPr>
          <p:nvPr>
            <p:ph type="title"/>
          </p:nvPr>
        </p:nvSpPr>
        <p:spPr>
          <a:xfrm>
            <a:off x="155448" y="1100092"/>
            <a:ext cx="11283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Opdracht </a:t>
            </a:r>
            <a:r>
              <a:rPr lang="nl-NL" sz="3200" dirty="0"/>
              <a:t>1:Meldingen, klachten en verbetervoorstellen en feedback van gebruikers</a:t>
            </a:r>
          </a:p>
        </p:txBody>
      </p:sp>
    </p:spTree>
    <p:extLst>
      <p:ext uri="{BB962C8B-B14F-4D97-AF65-F5344CB8AC3E}">
        <p14:creationId xmlns:p14="http://schemas.microsoft.com/office/powerpoint/2010/main" val="10608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wil je leren?</a:t>
            </a:r>
          </a:p>
          <a:p>
            <a:r>
              <a:rPr lang="nl-NL" dirty="0" smtClean="0"/>
              <a:t>Wat heb je nodig voor een lab?</a:t>
            </a:r>
          </a:p>
          <a:p>
            <a:r>
              <a:rPr lang="nl-NL" dirty="0" smtClean="0"/>
              <a:t>Welke processen ken je in het lab?</a:t>
            </a:r>
          </a:p>
          <a:p>
            <a:r>
              <a:rPr lang="nl-NL" dirty="0"/>
              <a:t>Wat is voor jou kwaliteit?</a:t>
            </a:r>
          </a:p>
          <a:p>
            <a:r>
              <a:rPr lang="nl-NL" dirty="0" smtClean="0"/>
              <a:t>Welke verbeterinstrumenten ken je? </a:t>
            </a:r>
          </a:p>
          <a:p>
            <a:r>
              <a:rPr lang="nl-NL" dirty="0" smtClean="0"/>
              <a:t>Wat zijn de vier O’s?</a:t>
            </a:r>
          </a:p>
          <a:p>
            <a:r>
              <a:rPr lang="nl-NL" dirty="0" smtClean="0"/>
              <a:t>In welke volgorde worden de 4 O’s toegepast?</a:t>
            </a:r>
          </a:p>
          <a:p>
            <a:r>
              <a:rPr lang="nl-NL" dirty="0" smtClean="0"/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4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De AIOS heeft kennis van de tools waarmee medewerkers </a:t>
            </a:r>
            <a:r>
              <a:rPr lang="nl-NL" dirty="0" smtClean="0"/>
              <a:t>en aanvragers input </a:t>
            </a:r>
            <a:r>
              <a:rPr lang="nl-NL" dirty="0"/>
              <a:t>voor verbetering kunnen </a:t>
            </a:r>
            <a:r>
              <a:rPr lang="nl-NL" dirty="0" smtClean="0"/>
              <a:t>leveren aan het laboratorium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De AIOS kan aan de hand van één of meerdere meldingen:</a:t>
            </a:r>
          </a:p>
          <a:p>
            <a:pPr lvl="1"/>
            <a:r>
              <a:rPr lang="nl-NL" dirty="0"/>
              <a:t>een risicoclassificatie toepassen om </a:t>
            </a:r>
            <a:r>
              <a:rPr lang="nl-NL" dirty="0" smtClean="0"/>
              <a:t>het </a:t>
            </a:r>
            <a:r>
              <a:rPr lang="nl-NL" dirty="0"/>
              <a:t>probleem te categoriseren</a:t>
            </a:r>
          </a:p>
          <a:p>
            <a:pPr lvl="1"/>
            <a:r>
              <a:rPr lang="nl-NL" dirty="0" smtClean="0"/>
              <a:t>de </a:t>
            </a:r>
            <a:r>
              <a:rPr lang="nl-NL" dirty="0"/>
              <a:t>4O systematiek </a:t>
            </a:r>
            <a:r>
              <a:rPr lang="nl-NL" dirty="0" smtClean="0"/>
              <a:t>toepassen 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en trendanalyse doen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en verbetersuggestie formuleren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82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/>
              <a:t>Wat heb je nodig voor een lab?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2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nodig voor een lab?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4944" y="2425655"/>
            <a:ext cx="10744200" cy="2749849"/>
          </a:xfrm>
        </p:spPr>
        <p:txBody>
          <a:bodyPr/>
          <a:lstStyle/>
          <a:p>
            <a:pPr lvl="0"/>
            <a:r>
              <a:rPr lang="nl-NL" dirty="0"/>
              <a:t>Voorzieningen</a:t>
            </a:r>
          </a:p>
          <a:p>
            <a:pPr lvl="0"/>
            <a:r>
              <a:rPr lang="nl-NL" dirty="0"/>
              <a:t>Mensen</a:t>
            </a:r>
          </a:p>
          <a:p>
            <a:pPr lvl="0"/>
            <a:r>
              <a:rPr lang="nl-NL" dirty="0"/>
              <a:t>Spullen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Processen </a:t>
            </a:r>
            <a:r>
              <a:rPr lang="nl-NL" dirty="0"/>
              <a:t>en afspraken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0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906127"/>
            <a:ext cx="10766044" cy="1325563"/>
          </a:xfrm>
        </p:spPr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47161" y="1926891"/>
            <a:ext cx="10744200" cy="3751308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wil je leren?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heb je nodig voor een lab?</a:t>
            </a:r>
          </a:p>
          <a:p>
            <a:r>
              <a:rPr lang="nl-NL" dirty="0" smtClean="0"/>
              <a:t>Welke processen ken je in het lab?</a:t>
            </a: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Wat is voor jou kwaliteit?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Welke verbeterinstrumenten ken je?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zijn de vier O’s?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In welke volgorde worden de 4 O’s toegepast?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Wat is trendanalyse?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– sessie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0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9871075" y="6381750"/>
            <a:ext cx="2320925" cy="365125"/>
          </a:xfrm>
        </p:spPr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11634788" y="6381750"/>
            <a:ext cx="557212" cy="365125"/>
          </a:xfrm>
        </p:spPr>
        <p:txBody>
          <a:bodyPr/>
          <a:lstStyle/>
          <a:p>
            <a:fld id="{55A188FA-AAFE-4713-8BE1-64CAD04AEEC4}" type="slidenum">
              <a:rPr lang="nl-NL" smtClean="0"/>
              <a:pPr/>
              <a:t>9</a:t>
            </a:fld>
            <a:endParaRPr lang="nl-NL" dirty="0"/>
          </a:p>
        </p:txBody>
      </p:sp>
      <p:graphicFrame>
        <p:nvGraphicFramePr>
          <p:cNvPr id="9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03420"/>
              </p:ext>
            </p:extLst>
          </p:nvPr>
        </p:nvGraphicFramePr>
        <p:xfrm>
          <a:off x="279918" y="961151"/>
          <a:ext cx="11796766" cy="52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012220"/>
              </p:ext>
            </p:extLst>
          </p:nvPr>
        </p:nvGraphicFramePr>
        <p:xfrm>
          <a:off x="432318" y="1113551"/>
          <a:ext cx="11796766" cy="52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ijdelijke aanduiding voor voettekst 3"/>
          <p:cNvSpPr txBox="1">
            <a:spLocks/>
          </p:cNvSpPr>
          <p:nvPr/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50" dirty="0" smtClean="0"/>
              <a:t>Tijd voor kwaliteit – sessie 1</a:t>
            </a:r>
            <a:endParaRPr lang="nl-NL" sz="1250" dirty="0"/>
          </a:p>
        </p:txBody>
      </p:sp>
    </p:spTree>
    <p:extLst>
      <p:ext uri="{BB962C8B-B14F-4D97-AF65-F5344CB8AC3E}">
        <p14:creationId xmlns:p14="http://schemas.microsoft.com/office/powerpoint/2010/main" val="1825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Onderwijs.potx" id="{DC03030A-115E-43D8-AC97-B5D4792F1432}" vid="{084F3628-D68D-4C45-922F-21B4902B826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1251</Words>
  <Application>Microsoft Office PowerPoint</Application>
  <PresentationFormat>Breedbeeld</PresentationFormat>
  <Paragraphs>307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Trebuchet MS</vt:lpstr>
      <vt:lpstr>Trebuchet MS Standaard</vt:lpstr>
      <vt:lpstr>Univers 45 Light</vt:lpstr>
      <vt:lpstr>Kantoorthema</vt:lpstr>
      <vt:lpstr>Tijd voor Kwaliteit – jaar 2</vt:lpstr>
      <vt:lpstr>Inhoud 1e sessie</vt:lpstr>
      <vt:lpstr>Quiz</vt:lpstr>
      <vt:lpstr>Quiz</vt:lpstr>
      <vt:lpstr>Leerdoelen</vt:lpstr>
      <vt:lpstr>Quiz</vt:lpstr>
      <vt:lpstr>Wat heb je nodig voor een lab? </vt:lpstr>
      <vt:lpstr>Quiz</vt:lpstr>
      <vt:lpstr>PowerPoint-presentatie</vt:lpstr>
      <vt:lpstr>PowerPoint-presentatie</vt:lpstr>
      <vt:lpstr>PowerPoint-presentatie</vt:lpstr>
      <vt:lpstr>PowerPoint-presentatie</vt:lpstr>
      <vt:lpstr>Quiz</vt:lpstr>
      <vt:lpstr>Kernwoorden ISO 15189</vt:lpstr>
      <vt:lpstr>Quiz</vt:lpstr>
      <vt:lpstr>PowerPoint-presentatie</vt:lpstr>
      <vt:lpstr>Verbetercyclus PDCA</vt:lpstr>
      <vt:lpstr>PowerPoint-presentatie</vt:lpstr>
      <vt:lpstr>Quiz</vt:lpstr>
      <vt:lpstr>Verbetercyclus 4-O systematiek</vt:lpstr>
      <vt:lpstr>Quiz</vt:lpstr>
      <vt:lpstr>Trendanalyse</vt:lpstr>
      <vt:lpstr>PowerPoint-presentatie</vt:lpstr>
      <vt:lpstr>PowerPoint-presentatie</vt:lpstr>
      <vt:lpstr>Opdracht 1:Meldingen, klachten en verbetervoorstellen en feedback van gebruikers</vt:lpstr>
      <vt:lpstr>Opdracht 1:Meldingen, klachten en verbetervoorstellen en feedback van gebruikers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Prevalence of Infective Endocarditis in Streptococcal Bloodstream Infections Is Dependent on Streptococcal Species</dc:title>
  <dc:creator>Bruning, A.H.L. (Andrea)</dc:creator>
  <cp:lastModifiedBy>Elzakker, E.P.M. van (Erica)</cp:lastModifiedBy>
  <cp:revision>77</cp:revision>
  <dcterms:created xsi:type="dcterms:W3CDTF">2021-06-23T07:34:41Z</dcterms:created>
  <dcterms:modified xsi:type="dcterms:W3CDTF">2024-02-21T08:56:30Z</dcterms:modified>
</cp:coreProperties>
</file>